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aleway"/>
      <p:regular r:id="rId48"/>
      <p:bold r:id="rId49"/>
      <p:italic r:id="rId50"/>
      <p:boldItalic r:id="rId51"/>
    </p:embeddedFont>
    <p:embeddedFont>
      <p:font typeface="Roboto"/>
      <p:regular r:id="rId52"/>
      <p:bold r:id="rId53"/>
      <p:italic r:id="rId54"/>
      <p:boldItalic r:id="rId55"/>
    </p:embeddedFont>
    <p:embeddedFont>
      <p:font typeface="Proxima Nova"/>
      <p:regular r:id="rId56"/>
      <p:bold r:id="rId57"/>
      <p:italic r:id="rId58"/>
      <p:boldItalic r:id="rId59"/>
    </p:embeddedFont>
    <p:embeddedFont>
      <p:font typeface="Roboto Mono"/>
      <p:regular r:id="rId60"/>
      <p:bold r:id="rId61"/>
      <p:italic r:id="rId62"/>
      <p:boldItalic r:id="rId63"/>
    </p:embeddedFont>
    <p:embeddedFont>
      <p:font typeface="Merriweather"/>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F711F52-7295-417C-9E7F-6962B085CEA4}">
  <a:tblStyle styleId="{7F711F52-7295-417C-9E7F-6962B085CEA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2EDD7A8-44B7-4264-823E-4F268B44A0C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aleway-regular.fntdata"/><Relationship Id="rId47" Type="http://schemas.openxmlformats.org/officeDocument/2006/relationships/slide" Target="slides/slide40.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ono-italic.fntdata"/><Relationship Id="rId61" Type="http://schemas.openxmlformats.org/officeDocument/2006/relationships/font" Target="fonts/RobotoMono-bold.fntdata"/><Relationship Id="rId20" Type="http://schemas.openxmlformats.org/officeDocument/2006/relationships/slide" Target="slides/slide13.xml"/><Relationship Id="rId64" Type="http://schemas.openxmlformats.org/officeDocument/2006/relationships/font" Target="fonts/Merriweather-regular.fntdata"/><Relationship Id="rId63" Type="http://schemas.openxmlformats.org/officeDocument/2006/relationships/font" Target="fonts/RobotoMono-boldItalic.fntdata"/><Relationship Id="rId22" Type="http://schemas.openxmlformats.org/officeDocument/2006/relationships/slide" Target="slides/slide15.xml"/><Relationship Id="rId66" Type="http://schemas.openxmlformats.org/officeDocument/2006/relationships/font" Target="fonts/Merriweather-italic.fntdata"/><Relationship Id="rId21" Type="http://schemas.openxmlformats.org/officeDocument/2006/relationships/slide" Target="slides/slide14.xml"/><Relationship Id="rId65" Type="http://schemas.openxmlformats.org/officeDocument/2006/relationships/font" Target="fonts/Merriweather-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Merriweather-boldItalic.fntdata"/><Relationship Id="rId60" Type="http://schemas.openxmlformats.org/officeDocument/2006/relationships/font" Target="fonts/RobotoMono-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4.xml"/><Relationship Id="rId55" Type="http://schemas.openxmlformats.org/officeDocument/2006/relationships/font" Target="fonts/Roboto-boldItalic.fntdata"/><Relationship Id="rId10" Type="http://schemas.openxmlformats.org/officeDocument/2006/relationships/slide" Target="slides/slide3.xml"/><Relationship Id="rId54" Type="http://schemas.openxmlformats.org/officeDocument/2006/relationships/font" Target="fonts/Roboto-italic.fntdata"/><Relationship Id="rId13" Type="http://schemas.openxmlformats.org/officeDocument/2006/relationships/slide" Target="slides/slide6.xml"/><Relationship Id="rId57" Type="http://schemas.openxmlformats.org/officeDocument/2006/relationships/font" Target="fonts/ProximaNova-bold.fntdata"/><Relationship Id="rId12" Type="http://schemas.openxmlformats.org/officeDocument/2006/relationships/slide" Target="slides/slide5.xml"/><Relationship Id="rId56" Type="http://schemas.openxmlformats.org/officeDocument/2006/relationships/font" Target="fonts/ProximaNova-regular.fntdata"/><Relationship Id="rId15" Type="http://schemas.openxmlformats.org/officeDocument/2006/relationships/slide" Target="slides/slide8.xml"/><Relationship Id="rId59" Type="http://schemas.openxmlformats.org/officeDocument/2006/relationships/font" Target="fonts/ProximaNova-boldItalic.fntdata"/><Relationship Id="rId14" Type="http://schemas.openxmlformats.org/officeDocument/2006/relationships/slide" Target="slides/slide7.xml"/><Relationship Id="rId58" Type="http://schemas.openxmlformats.org/officeDocument/2006/relationships/font" Target="fonts/ProximaNova-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08ea48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08ea48f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ff9d2399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ff9d2399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03e1a81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03e1a81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1678f1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1678f1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2f8a0ef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2f8a0ef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08ea48f9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08ea48f9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08ea48f9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08ea48f9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08ea48f9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08ea48f9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2ded6b7e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2ded6b7e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08ea48f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08ea48f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1c6b917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1c6b917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1d824ef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1d824ef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1c6b917b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1c6b917b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1c6b917b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1c6b917b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2f3aaac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2f3aaac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1d824ef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1d824ef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08ea48f9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08ea48f9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03e1a810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03e1a810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03e1a810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03e1a810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03e1a810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03e1a810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03e1a810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03e1a810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08ea48f9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08ea48f9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08ea48f9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08ea48f9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1d824ef2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1d824ef2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08ea48f9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08ea48f9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2f8a0ef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2f8a0e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1d824ef2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1d824ef2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1d824ef2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1d824ef2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608ea48f9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08ea48f9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1d824ef2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1d824ef2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162d5bd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162d5bd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2ded6b7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2ded6b7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62ded6b7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62ded6b7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31a74ac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31a74ac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2ded6b7e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2ded6b7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fecdfa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fecdfa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1a8beb50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1a8beb50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1a8beb5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1a8beb5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1a8beb50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1a8beb50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ff9d239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ff9d239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4" name="Shape 64"/>
        <p:cNvGrpSpPr/>
        <p:nvPr/>
      </p:nvGrpSpPr>
      <p:grpSpPr>
        <a:xfrm>
          <a:off x="0" y="0"/>
          <a:ext cx="0" cy="0"/>
          <a:chOff x="0" y="0"/>
          <a:chExt cx="0" cy="0"/>
        </a:xfrm>
      </p:grpSpPr>
      <p:sp>
        <p:nvSpPr>
          <p:cNvPr id="65" name="Google Shape;65;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8" name="Google Shape;68;p1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9" name="Google Shape;69;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0" name="Shape 70"/>
        <p:cNvGrpSpPr/>
        <p:nvPr/>
      </p:nvGrpSpPr>
      <p:grpSpPr>
        <a:xfrm>
          <a:off x="0" y="0"/>
          <a:ext cx="0" cy="0"/>
          <a:chOff x="0" y="0"/>
          <a:chExt cx="0" cy="0"/>
        </a:xfrm>
      </p:grpSpPr>
      <p:sp>
        <p:nvSpPr>
          <p:cNvPr id="71" name="Google Shape;71;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2" name="Google Shape;72;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 name="Shape 73"/>
        <p:cNvGrpSpPr/>
        <p:nvPr/>
      </p:nvGrpSpPr>
      <p:grpSpPr>
        <a:xfrm>
          <a:off x="0" y="0"/>
          <a:ext cx="0" cy="0"/>
          <a:chOff x="0" y="0"/>
          <a:chExt cx="0" cy="0"/>
        </a:xfrm>
      </p:grpSpPr>
      <p:sp>
        <p:nvSpPr>
          <p:cNvPr id="74" name="Google Shape;74;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 name="Google Shape;77;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8" name="Google Shape;78;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9" name="Shape 79"/>
        <p:cNvGrpSpPr/>
        <p:nvPr/>
      </p:nvGrpSpPr>
      <p:grpSpPr>
        <a:xfrm>
          <a:off x="0" y="0"/>
          <a:ext cx="0" cy="0"/>
          <a:chOff x="0" y="0"/>
          <a:chExt cx="0" cy="0"/>
        </a:xfrm>
      </p:grpSpPr>
      <p:sp>
        <p:nvSpPr>
          <p:cNvPr id="80" name="Google Shape;80;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 name="Google Shape;83;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1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0" name="Google Shape;90;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 name="Shape 91"/>
        <p:cNvGrpSpPr/>
        <p:nvPr/>
      </p:nvGrpSpPr>
      <p:grpSpPr>
        <a:xfrm>
          <a:off x="0" y="0"/>
          <a:ext cx="0" cy="0"/>
          <a:chOff x="0" y="0"/>
          <a:chExt cx="0" cy="0"/>
        </a:xfrm>
      </p:grpSpPr>
      <p:sp>
        <p:nvSpPr>
          <p:cNvPr id="92" name="Google Shape;92;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5" name="Google Shape;95;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96" name="Google Shape;96;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7" name="Shape 97"/>
        <p:cNvGrpSpPr/>
        <p:nvPr/>
      </p:nvGrpSpPr>
      <p:grpSpPr>
        <a:xfrm>
          <a:off x="0" y="0"/>
          <a:ext cx="0" cy="0"/>
          <a:chOff x="0" y="0"/>
          <a:chExt cx="0" cy="0"/>
        </a:xfrm>
      </p:grpSpPr>
      <p:sp>
        <p:nvSpPr>
          <p:cNvPr id="98" name="Google Shape;98;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99" name="Google Shape;99;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0" name="Shape 100"/>
        <p:cNvGrpSpPr/>
        <p:nvPr/>
      </p:nvGrpSpPr>
      <p:grpSpPr>
        <a:xfrm>
          <a:off x="0" y="0"/>
          <a:ext cx="0" cy="0"/>
          <a:chOff x="0" y="0"/>
          <a:chExt cx="0" cy="0"/>
        </a:xfrm>
      </p:grpSpPr>
      <p:sp>
        <p:nvSpPr>
          <p:cNvPr id="101" name="Google Shape;101;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104" name="Google Shape;104;p2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5" name="Google Shape;105;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6" name="Google Shape;106;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7" name="Shape 107"/>
        <p:cNvGrpSpPr/>
        <p:nvPr/>
      </p:nvGrpSpPr>
      <p:grpSpPr>
        <a:xfrm>
          <a:off x="0" y="0"/>
          <a:ext cx="0" cy="0"/>
          <a:chOff x="0" y="0"/>
          <a:chExt cx="0" cy="0"/>
        </a:xfrm>
      </p:grpSpPr>
      <p:sp>
        <p:nvSpPr>
          <p:cNvPr id="108" name="Google Shape;108;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111" name="Google Shape;111;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112" name="Shape 112"/>
        <p:cNvGrpSpPr/>
        <p:nvPr/>
      </p:nvGrpSpPr>
      <p:grpSpPr>
        <a:xfrm>
          <a:off x="0" y="0"/>
          <a:ext cx="0" cy="0"/>
          <a:chOff x="0" y="0"/>
          <a:chExt cx="0" cy="0"/>
        </a:xfrm>
      </p:grpSpPr>
      <p:sp>
        <p:nvSpPr>
          <p:cNvPr id="113" name="Google Shape;113;p23"/>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14" name="Google Shape;114;p23"/>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5" name="Google Shape;115;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116" name="Shape 116"/>
        <p:cNvGrpSpPr/>
        <p:nvPr/>
      </p:nvGrpSpPr>
      <p:grpSpPr>
        <a:xfrm>
          <a:off x="0" y="0"/>
          <a:ext cx="0" cy="0"/>
          <a:chOff x="0" y="0"/>
          <a:chExt cx="0" cy="0"/>
        </a:xfrm>
      </p:grpSpPr>
      <p:sp>
        <p:nvSpPr>
          <p:cNvPr id="117" name="Google Shape;117;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2" name="Google Shape;62;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63" name="Google Shape;63;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png"/><Relationship Id="rId7"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docs.aws.amazon.com/autoscaling/ec2/userguide/as-using-sqs-queu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aws.amazon.com/premiumsupport/knowledge-center/enable-configure-enhanced-networking/" TargetMode="External"/><Relationship Id="rId4" Type="http://schemas.openxmlformats.org/officeDocument/2006/relationships/hyperlink" Target="https://docs.aws.amazon.com/AWSEC2/latest/UserGuide/placement-group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docs.aws.amazon.com/AWSCloudFormation/latest/UserGuide/example-templates-autoscaling.html" TargetMode="External"/><Relationship Id="rId4" Type="http://schemas.openxmlformats.org/officeDocument/2006/relationships/hyperlink" Target="https://docs.aws.amazon.com/AWSCloudFormation/latest/UserGuide/aws-properties-as-group.html" TargetMode="External"/><Relationship Id="rId9" Type="http://schemas.openxmlformats.org/officeDocument/2006/relationships/hyperlink" Target="https://docs.aws.amazon.com/AWSCloudFormation/latest/UserGuide/aws-properties-cw-alarm.html" TargetMode="External"/><Relationship Id="rId5" Type="http://schemas.openxmlformats.org/officeDocument/2006/relationships/hyperlink" Target="https://docs.aws.amazon.com/AWSCloudFormation/latest/UserGuide/intrinsic-function-reference-getavailabilityzones.html" TargetMode="External"/><Relationship Id="rId6" Type="http://schemas.openxmlformats.org/officeDocument/2006/relationships/hyperlink" Target="https://docs.aws.amazon.com/AWSCloudFormation/latest/UserGuide/aws-properties-as-launchconfig.html" TargetMode="External"/><Relationship Id="rId7" Type="http://schemas.openxmlformats.org/officeDocument/2006/relationships/hyperlink" Target="https://docs.aws.amazon.com/AWSCloudFormation/latest/UserGuide/aws-properties-ec2-elb.html" TargetMode="External"/><Relationship Id="rId8" Type="http://schemas.openxmlformats.org/officeDocument/2006/relationships/hyperlink" Target="https://docs.aws.amazon.com/AWSCloudFormation/latest/UserGuide/aws-properties-as-policy.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docs.aws.amazon.com/autoscaling/ec2/userguide/AutoScalingGroup.html"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docs.aws.amazon.com/AWSEC2/latest/UserGuide/MultipleIP.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docs.aws.amazon.com/IAM/latest/UserGuide/id_roles_use_switch-role-ec2_instance-profiles.html" TargetMode="External"/><Relationship Id="rId4" Type="http://schemas.openxmlformats.org/officeDocument/2006/relationships/hyperlink" Target="https://docs.aws.amazon.com/cli/latest/reference/iam/create-instance-profile.html" TargetMode="External"/><Relationship Id="rId9" Type="http://schemas.openxmlformats.org/officeDocument/2006/relationships/hyperlink" Target="https://docs.aws.amazon.com/AWSEC2/latest/APIReference/API_DisassociateIamInstanceProfile.html" TargetMode="External"/><Relationship Id="rId5" Type="http://schemas.openxmlformats.org/officeDocument/2006/relationships/hyperlink" Target="https://docs.aws.amazon.com/IAM/latest/APIReference/API_CreateInstanceProfile.html" TargetMode="External"/><Relationship Id="rId6" Type="http://schemas.openxmlformats.org/officeDocument/2006/relationships/hyperlink" Target="https://docs.aws.amazon.com/cli/latest/reference/iam/list-instance-profiles-for-role.html" TargetMode="External"/><Relationship Id="rId7" Type="http://schemas.openxmlformats.org/officeDocument/2006/relationships/hyperlink" Target="https://docs.aws.amazon.com/IAM/latest/APIReference/API_ListInstanceProfilesForRole.html" TargetMode="External"/><Relationship Id="rId8" Type="http://schemas.openxmlformats.org/officeDocument/2006/relationships/hyperlink" Target="https://docs.aws.amazon.com/AWSEC2/latest/APIReference/API_AssociateIamInstanceProfil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docs.aws.amazon.com/AWSEC2/latest/UserGuide/ec2-instance-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docs.aws.amazon.com/systems-manager/latest/userguide/automation-ec2rescue.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docs.aws.amazon.com/AmazonECS/latest/developerguide/service-load-balancing.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internalnlb:8080/contacts/a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docs.aws.amazon.com/AWSEC2/latest/UserGuide/spot-interruption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aws.amazon.com/blogs/architecture/how-to-design-your-serverless-apps-for-massive-scale/" TargetMode="External"/><Relationship Id="rId4" Type="http://schemas.openxmlformats.org/officeDocument/2006/relationships/image" Target="../media/image34.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20" Type="http://schemas.openxmlformats.org/officeDocument/2006/relationships/hyperlink" Target="https://docs.aws.amazon.com/lambda/latest/dg/with-sqs.html" TargetMode="External"/><Relationship Id="rId11" Type="http://schemas.openxmlformats.org/officeDocument/2006/relationships/hyperlink" Target="https://docs.aws.amazon.com/lambda/latest/dg/with-s3.html" TargetMode="External"/><Relationship Id="rId22" Type="http://schemas.openxmlformats.org/officeDocument/2006/relationships/image" Target="../media/image29.png"/><Relationship Id="rId10" Type="http://schemas.openxmlformats.org/officeDocument/2006/relationships/hyperlink" Target="https://docs.aws.amazon.com/lambda/latest/dg/services-kinesisfirehose.html" TargetMode="External"/><Relationship Id="rId21" Type="http://schemas.openxmlformats.org/officeDocument/2006/relationships/hyperlink" Target="https://docs.aws.amazon.com/lambda/latest/dg/with-ddb.html" TargetMode="External"/><Relationship Id="rId13" Type="http://schemas.openxmlformats.org/officeDocument/2006/relationships/hyperlink" Target="https://docs.aws.amazon.com/lambda/latest/dg/services-ses.html" TargetMode="External"/><Relationship Id="rId12" Type="http://schemas.openxmlformats.org/officeDocument/2006/relationships/hyperlink" Target="https://docs.aws.amazon.com/lambda/latest/dg/with-sns.html" TargetMode="External"/><Relationship Id="rId23"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aws.amazon.com/blogs/architecture/understanding-the-different-ways-to-invoke-lambda-functions/" TargetMode="External"/><Relationship Id="rId4" Type="http://schemas.openxmlformats.org/officeDocument/2006/relationships/hyperlink" Target="https://docs.aws.amazon.com/lambda/latest/dg/services-alb.html" TargetMode="External"/><Relationship Id="rId9" Type="http://schemas.openxmlformats.org/officeDocument/2006/relationships/hyperlink" Target="https://docs.aws.amazon.com/lambda/latest/dg/lambda-edge.html" TargetMode="External"/><Relationship Id="rId15" Type="http://schemas.openxmlformats.org/officeDocument/2006/relationships/hyperlink" Target="https://docs.aws.amazon.com/lambda/latest/dg/services-cloudwatchlogs.html" TargetMode="External"/><Relationship Id="rId14" Type="http://schemas.openxmlformats.org/officeDocument/2006/relationships/hyperlink" Target="https://docs.aws.amazon.com/lambda/latest/dg/services-cloudformation.html" TargetMode="External"/><Relationship Id="rId17" Type="http://schemas.openxmlformats.org/officeDocument/2006/relationships/hyperlink" Target="https://docs.aws.amazon.com/lambda/latest/dg/services-codecommit.html" TargetMode="External"/><Relationship Id="rId16" Type="http://schemas.openxmlformats.org/officeDocument/2006/relationships/hyperlink" Target="https://docs.aws.amazon.com/lambda/latest/dg/with-scheduled-events.html" TargetMode="External"/><Relationship Id="rId5" Type="http://schemas.openxmlformats.org/officeDocument/2006/relationships/hyperlink" Target="https://docs.aws.amazon.com/lambda/latest/dg/services-cognito.html" TargetMode="External"/><Relationship Id="rId19" Type="http://schemas.openxmlformats.org/officeDocument/2006/relationships/hyperlink" Target="https://docs.aws.amazon.com/lambda/latest/dg/with-kinesis.html" TargetMode="External"/><Relationship Id="rId6" Type="http://schemas.openxmlformats.org/officeDocument/2006/relationships/hyperlink" Target="https://docs.aws.amazon.com/lambda/latest/dg/services-lex.html" TargetMode="External"/><Relationship Id="rId18" Type="http://schemas.openxmlformats.org/officeDocument/2006/relationships/hyperlink" Target="https://docs.aws.amazon.com/lambda/latest/dg/services-config.html" TargetMode="External"/><Relationship Id="rId7" Type="http://schemas.openxmlformats.org/officeDocument/2006/relationships/hyperlink" Target="https://docs.aws.amazon.com/lambda/latest/dg/services-alexa.html" TargetMode="External"/><Relationship Id="rId8" Type="http://schemas.openxmlformats.org/officeDocument/2006/relationships/hyperlink" Target="https://docs.aws.amazon.com/lambda/latest/dg/with-on-demand-http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docs.aws.amazon.com/lambda/latest/dg/best-practices.html#function-code" TargetMode="External"/><Relationship Id="rId4" Type="http://schemas.openxmlformats.org/officeDocument/2006/relationships/hyperlink" Target="https://docs.aws.amazon.com/lambda/latest/dg/env_variables.html" TargetMode="External"/><Relationship Id="rId9" Type="http://schemas.openxmlformats.org/officeDocument/2006/relationships/hyperlink" Target="https://docs.aws.amazon.com/streams/latest/dev/monitoring-with-cloudwatch.html" TargetMode="External"/><Relationship Id="rId5" Type="http://schemas.openxmlformats.org/officeDocument/2006/relationships/hyperlink" Target="https://docs.aws.amazon.com/lambda/latest/dg/limits.html" TargetMode="External"/><Relationship Id="rId6" Type="http://schemas.openxmlformats.org/officeDocument/2006/relationships/hyperlink" Target="https://docs.aws.amazon.com/lambda/latest/dg/monitoring-functions-metrics.html" TargetMode="External"/><Relationship Id="rId7" Type="http://schemas.openxmlformats.org/officeDocument/2006/relationships/hyperlink" Target="https://docs.aws.amazon.com/AmazonCloudWatch/latest/monitoring/AlarmThatSendsEmail.html" TargetMode="External"/><Relationship Id="rId8" Type="http://schemas.openxmlformats.org/officeDocument/2006/relationships/hyperlink" Target="https://docs.aws.amazon.com/AmazonCloudWatch/latest/monitoring/lam-metricscollected.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aws.amazon.com/premiumsupport/knowledge-center/internet-access-lambda-function/" TargetMode="External"/><Relationship Id="rId4" Type="http://schemas.openxmlformats.org/officeDocument/2006/relationships/hyperlink" Target="https://docs.aws.amazon.com/vpc/latest/userguide/VPC_Subnets.html" TargetMode="External"/><Relationship Id="rId5" Type="http://schemas.openxmlformats.org/officeDocument/2006/relationships/hyperlink" Target="https://docs.aws.amazon.com/vpc/latest/userguide/vpc-nat-gateway.html" TargetMode="External"/><Relationship Id="rId6" Type="http://schemas.openxmlformats.org/officeDocument/2006/relationships/hyperlink" Target="https://docs.aws.amazon.com/vpc/latest/userguide/VPC_NAT_Instance.html" TargetMode="External"/><Relationship Id="rId7" Type="http://schemas.openxmlformats.org/officeDocument/2006/relationships/hyperlink" Target="https://docs.aws.amazon.com/vpc/latest/userguide/VPC_Route_Tables.html" TargetMode="External"/><Relationship Id="rId8" Type="http://schemas.openxmlformats.org/officeDocument/2006/relationships/hyperlink" Target="https://docs.aws.amazon.com/vpc/latest/userguide/VPC_Internet_Gateway.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docs.aws.amazon.com/lambda/latest/dg/best-practices.html" TargetMode="Externa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s://docs.aws.amazon.com/elasticbeanstalk/latest/dg/using-features.rolling-version-deploy.html" TargetMode="External"/><Relationship Id="rId4" Type="http://schemas.openxmlformats.org/officeDocument/2006/relationships/hyperlink" Target="https://docs.aws.amazon.com/elasticbeanstalk/latest/dg/environmentmgmt-updates-immutable.html" TargetMode="External"/></Relationships>
</file>

<file path=ppt/slides/_rels/slide39.xml.rels><?xml version="1.0" encoding="UTF-8" standalone="yes"?><Relationships xmlns="http://schemas.openxmlformats.org/package/2006/relationships"><Relationship Id="rId11" Type="http://schemas.openxmlformats.org/officeDocument/2006/relationships/hyperlink" Target="https://docs.aws.amazon.com/elasticbeanstalk/latest/dg/health-enhanced-console.html#health-enhanced-console-healthpage" TargetMode="External"/><Relationship Id="rId10" Type="http://schemas.openxmlformats.org/officeDocument/2006/relationships/hyperlink" Target="https://docs.aws.amazon.com/elasticbeanstalk/latest/dg/health-enhanced-console.html" TargetMode="External"/><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docs.aws.amazon.com/elasticbeanstalk/latest/dg/environments-cfg-clb.html#using-features.managing.elb.draining" TargetMode="External"/><Relationship Id="rId4" Type="http://schemas.openxmlformats.org/officeDocument/2006/relationships/hyperlink" Target="https://docs.aws.amazon.com/elasticbeanstalk/latest/dg/environments-cfg-clb.html#using-features.managing.elb.healthchecks" TargetMode="External"/><Relationship Id="rId9" Type="http://schemas.openxmlformats.org/officeDocument/2006/relationships/hyperlink" Target="https://docs.aws.amazon.com/elasticbeanstalk/latest/dg/using-features.rolling-version-deploy.html#environments-cfg-rollingdeployments-console" TargetMode="External"/><Relationship Id="rId5" Type="http://schemas.openxmlformats.org/officeDocument/2006/relationships/hyperlink" Target="https://docs.aws.amazon.com/elasticbeanstalk/latest/dg/using-features.healthstatus.html" TargetMode="External"/><Relationship Id="rId6" Type="http://schemas.openxmlformats.org/officeDocument/2006/relationships/hyperlink" Target="https://docs.aws.amazon.com/elasticbeanstalk/latest/dg/using-features.healthstatus.html" TargetMode="External"/><Relationship Id="rId7" Type="http://schemas.openxmlformats.org/officeDocument/2006/relationships/hyperlink" Target="https://docs.aws.amazon.com/elasticbeanstalk/latest/dg/health-enhanced.html" TargetMode="External"/><Relationship Id="rId8" Type="http://schemas.openxmlformats.org/officeDocument/2006/relationships/hyperlink" Target="https://docs.aws.amazon.com/elasticbeanstalk/latest/dg/health-enhanced-status.html#health-enhanced-status-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d1.awsstatic.com/whitepapers/AWS_Blue_Green_Deployments.pdf#page=29" TargetMode="Externa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docs.aws.amazon.com/AWSEC2/latest/UserGuide/ec2-reserved-instances.html"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docs.aws.amazon.com/whitepapers/latest/cost-optimization-reservation-models/standard-vs.-convertible-offering-class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aws.amazon.com/dynamod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hyperlink" Target="https://aws.amazon.com/about-aws/whats-new/2018/11/scale-instances-across-purchase-options-in-a-single-ASG/" TargetMode="External"/><Relationship Id="rId4" Type="http://schemas.openxmlformats.org/officeDocument/2006/relationships/hyperlink" Target="https://aws.amazon.com/ec2/spo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DA7C4"/>
        </a:solidFill>
      </p:bgPr>
    </p:bg>
    <p:spTree>
      <p:nvGrpSpPr>
        <p:cNvPr id="121" name="Shape 121"/>
        <p:cNvGrpSpPr/>
        <p:nvPr/>
      </p:nvGrpSpPr>
      <p:grpSpPr>
        <a:xfrm>
          <a:off x="0" y="0"/>
          <a:ext cx="0" cy="0"/>
          <a:chOff x="0" y="0"/>
          <a:chExt cx="0" cy="0"/>
        </a:xfrm>
      </p:grpSpPr>
      <p:sp>
        <p:nvSpPr>
          <p:cNvPr id="122" name="Google Shape;122;p25"/>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Compute</a:t>
            </a:r>
            <a:endParaRPr sz="3000">
              <a:solidFill>
                <a:srgbClr val="000000"/>
              </a:solidFill>
            </a:endParaRPr>
          </a:p>
          <a:p>
            <a:pPr indent="0" lvl="0" marL="0" rtl="0" algn="l">
              <a:spcBef>
                <a:spcPts val="0"/>
              </a:spcBef>
              <a:spcAft>
                <a:spcPts val="0"/>
              </a:spcAft>
              <a:buNone/>
            </a:pPr>
            <a:r>
              <a:rPr lang="en" sz="1800">
                <a:solidFill>
                  <a:srgbClr val="000000"/>
                </a:solidFill>
                <a:latin typeface="Merriweather"/>
                <a:ea typeface="Merriweather"/>
                <a:cs typeface="Merriweather"/>
                <a:sym typeface="Merriweather"/>
              </a:rPr>
              <a:t>EC2, ECS, Fargate, lambda</a:t>
            </a:r>
            <a:endParaRPr sz="1800">
              <a:solidFill>
                <a:srgbClr val="000000"/>
              </a:solidFill>
              <a:latin typeface="Merriweather"/>
              <a:ea typeface="Merriweather"/>
              <a:cs typeface="Merriweather"/>
              <a:sym typeface="Merriweather"/>
            </a:endParaRPr>
          </a:p>
        </p:txBody>
      </p:sp>
      <p:sp>
        <p:nvSpPr>
          <p:cNvPr id="123" name="Google Shape;123;p25"/>
          <p:cNvSpPr txBox="1"/>
          <p:nvPr>
            <p:ph idx="1" type="subTitle"/>
          </p:nvPr>
        </p:nvSpPr>
        <p:spPr>
          <a:xfrm>
            <a:off x="311700" y="1878550"/>
            <a:ext cx="68250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D85C6"/>
                </a:solidFill>
                <a:latin typeface="Raleway"/>
                <a:ea typeface="Raleway"/>
                <a:cs typeface="Raleway"/>
                <a:sym typeface="Raleway"/>
              </a:rPr>
              <a:t>AWS Certified Solutions Architect– Professional (SAP-C01) - </a:t>
            </a:r>
            <a:endParaRPr b="1" sz="1800">
              <a:solidFill>
                <a:srgbClr val="3D85C6"/>
              </a:solidFill>
              <a:latin typeface="Raleway"/>
              <a:ea typeface="Raleway"/>
              <a:cs typeface="Raleway"/>
              <a:sym typeface="Raleway"/>
            </a:endParaRPr>
          </a:p>
          <a:p>
            <a:pPr indent="0" lvl="0" marL="0" rtl="0" algn="l">
              <a:spcBef>
                <a:spcPts val="0"/>
              </a:spcBef>
              <a:spcAft>
                <a:spcPts val="0"/>
              </a:spcAft>
              <a:buNone/>
            </a:pPr>
            <a:r>
              <a:rPr b="1" lang="en" sz="1800">
                <a:solidFill>
                  <a:srgbClr val="3D85C6"/>
                </a:solidFill>
                <a:latin typeface="Raleway"/>
                <a:ea typeface="Raleway"/>
                <a:cs typeface="Raleway"/>
                <a:sym typeface="Raleway"/>
              </a:rPr>
              <a:t>Study notes - Sep’2019</a:t>
            </a:r>
            <a:endParaRPr>
              <a:solidFill>
                <a:srgbClr val="3D85C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idx="4294967295" type="title"/>
          </p:nvPr>
        </p:nvSpPr>
        <p:spPr>
          <a:xfrm>
            <a:off x="311700" y="250800"/>
            <a:ext cx="77388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EC2 Auto-scaling - EC2 Status + ELB Health checks</a:t>
            </a:r>
            <a:endParaRPr sz="1800"/>
          </a:p>
        </p:txBody>
      </p:sp>
      <p:sp>
        <p:nvSpPr>
          <p:cNvPr id="192" name="Google Shape;192;p34"/>
          <p:cNvSpPr txBox="1"/>
          <p:nvPr/>
        </p:nvSpPr>
        <p:spPr>
          <a:xfrm>
            <a:off x="762000" y="1219200"/>
            <a:ext cx="3000000" cy="14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highlight>
                  <a:srgbClr val="FFFFFF"/>
                </a:highlight>
                <a:latin typeface="Roboto Mono"/>
                <a:ea typeface="Roboto Mono"/>
                <a:cs typeface="Roboto Mono"/>
                <a:sym typeface="Roboto Mono"/>
              </a:rPr>
              <a:t>The default health checks for an Auto Scaling group are </a:t>
            </a:r>
            <a:r>
              <a:rPr b="1" lang="en" sz="1200">
                <a:solidFill>
                  <a:srgbClr val="4A86E8"/>
                </a:solidFill>
                <a:highlight>
                  <a:srgbClr val="FFFFFF"/>
                </a:highlight>
                <a:latin typeface="Roboto Mono"/>
                <a:ea typeface="Roboto Mono"/>
                <a:cs typeface="Roboto Mono"/>
                <a:sym typeface="Roboto Mono"/>
              </a:rPr>
              <a:t>EC2 status checks only</a:t>
            </a:r>
            <a:r>
              <a:rPr lang="en" sz="1200">
                <a:solidFill>
                  <a:srgbClr val="4A86E8"/>
                </a:solidFill>
                <a:highlight>
                  <a:srgbClr val="FFFFFF"/>
                </a:highlight>
                <a:latin typeface="Roboto Mono"/>
                <a:ea typeface="Roboto Mono"/>
                <a:cs typeface="Roboto Mono"/>
                <a:sym typeface="Roboto Mono"/>
              </a:rPr>
              <a:t>. </a:t>
            </a:r>
            <a:endParaRPr sz="1200">
              <a:solidFill>
                <a:srgbClr val="4A86E8"/>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200">
                <a:solidFill>
                  <a:srgbClr val="4A86E8"/>
                </a:solidFill>
                <a:highlight>
                  <a:srgbClr val="FFFFFF"/>
                </a:highlight>
                <a:latin typeface="Roboto Mono"/>
                <a:ea typeface="Roboto Mono"/>
                <a:cs typeface="Roboto Mono"/>
                <a:sym typeface="Roboto Mono"/>
              </a:rPr>
              <a:t>If the instance is in any state other than running or if the system status is impaired, Amazon EC2 Auto Scaling considers the instance to be unhealthy and launches a replacement instance. This includes when the instance has any of the following states:</a:t>
            </a:r>
            <a:endParaRPr sz="1200">
              <a:solidFill>
                <a:srgbClr val="4A86E8"/>
              </a:solidFill>
              <a:highlight>
                <a:srgbClr val="FFFFFF"/>
              </a:highlight>
              <a:latin typeface="Roboto Mono"/>
              <a:ea typeface="Roboto Mono"/>
              <a:cs typeface="Roboto Mono"/>
              <a:sym typeface="Roboto Mono"/>
            </a:endParaRPr>
          </a:p>
          <a:p>
            <a:pPr indent="-304800" lvl="0" marL="457200" rtl="0" algn="l">
              <a:lnSpc>
                <a:spcPct val="100000"/>
              </a:lnSpc>
              <a:spcBef>
                <a:spcPts val="1200"/>
              </a:spcBef>
              <a:spcAft>
                <a:spcPts val="0"/>
              </a:spcAft>
              <a:buClr>
                <a:srgbClr val="4A86E8"/>
              </a:buClr>
              <a:buSzPts val="1200"/>
              <a:buFont typeface="Roboto Mono"/>
              <a:buChar char="●"/>
            </a:pPr>
            <a:r>
              <a:rPr lang="en" sz="1200">
                <a:solidFill>
                  <a:srgbClr val="4A86E8"/>
                </a:solidFill>
                <a:highlight>
                  <a:srgbClr val="FFFFFF"/>
                </a:highlight>
                <a:latin typeface="Roboto Mono"/>
                <a:ea typeface="Roboto Mono"/>
                <a:cs typeface="Roboto Mono"/>
                <a:sym typeface="Roboto Mono"/>
              </a:rPr>
              <a:t>stopping</a:t>
            </a:r>
            <a:endParaRPr sz="1200">
              <a:solidFill>
                <a:srgbClr val="4A86E8"/>
              </a:solidFill>
              <a:highlight>
                <a:srgbClr val="FFFFFF"/>
              </a:highlight>
              <a:latin typeface="Roboto Mono"/>
              <a:ea typeface="Roboto Mono"/>
              <a:cs typeface="Roboto Mono"/>
              <a:sym typeface="Roboto Mono"/>
            </a:endParaRPr>
          </a:p>
          <a:p>
            <a:pPr indent="-304800" lvl="0" marL="457200" rtl="0" algn="l">
              <a:lnSpc>
                <a:spcPct val="100000"/>
              </a:lnSpc>
              <a:spcBef>
                <a:spcPts val="0"/>
              </a:spcBef>
              <a:spcAft>
                <a:spcPts val="0"/>
              </a:spcAft>
              <a:buClr>
                <a:srgbClr val="4A86E8"/>
              </a:buClr>
              <a:buSzPts val="1200"/>
              <a:buFont typeface="Roboto Mono"/>
              <a:buChar char="●"/>
            </a:pPr>
            <a:r>
              <a:rPr lang="en" sz="1200">
                <a:solidFill>
                  <a:srgbClr val="4A86E8"/>
                </a:solidFill>
                <a:highlight>
                  <a:srgbClr val="FFFFFF"/>
                </a:highlight>
                <a:latin typeface="Roboto Mono"/>
                <a:ea typeface="Roboto Mono"/>
                <a:cs typeface="Roboto Mono"/>
                <a:sym typeface="Roboto Mono"/>
              </a:rPr>
              <a:t>stopped</a:t>
            </a:r>
            <a:endParaRPr sz="1200">
              <a:solidFill>
                <a:srgbClr val="4A86E8"/>
              </a:solidFill>
              <a:highlight>
                <a:srgbClr val="FFFFFF"/>
              </a:highlight>
              <a:latin typeface="Roboto Mono"/>
              <a:ea typeface="Roboto Mono"/>
              <a:cs typeface="Roboto Mono"/>
              <a:sym typeface="Roboto Mono"/>
            </a:endParaRPr>
          </a:p>
          <a:p>
            <a:pPr indent="-304800" lvl="0" marL="457200" rtl="0" algn="l">
              <a:lnSpc>
                <a:spcPct val="100000"/>
              </a:lnSpc>
              <a:spcBef>
                <a:spcPts val="0"/>
              </a:spcBef>
              <a:spcAft>
                <a:spcPts val="0"/>
              </a:spcAft>
              <a:buClr>
                <a:srgbClr val="4A86E8"/>
              </a:buClr>
              <a:buSzPts val="1200"/>
              <a:buFont typeface="Roboto Mono"/>
              <a:buChar char="●"/>
            </a:pPr>
            <a:r>
              <a:rPr lang="en" sz="1200">
                <a:solidFill>
                  <a:srgbClr val="4A86E8"/>
                </a:solidFill>
                <a:highlight>
                  <a:srgbClr val="FFFFFF"/>
                </a:highlight>
                <a:latin typeface="Roboto Mono"/>
                <a:ea typeface="Roboto Mono"/>
                <a:cs typeface="Roboto Mono"/>
                <a:sym typeface="Roboto Mono"/>
              </a:rPr>
              <a:t>terminating</a:t>
            </a:r>
            <a:endParaRPr sz="1200">
              <a:solidFill>
                <a:srgbClr val="4A86E8"/>
              </a:solidFill>
              <a:highlight>
                <a:srgbClr val="FFFFFF"/>
              </a:highlight>
              <a:latin typeface="Roboto Mono"/>
              <a:ea typeface="Roboto Mono"/>
              <a:cs typeface="Roboto Mono"/>
              <a:sym typeface="Roboto Mono"/>
            </a:endParaRPr>
          </a:p>
          <a:p>
            <a:pPr indent="-304800" lvl="0" marL="457200" rtl="0" algn="l">
              <a:lnSpc>
                <a:spcPct val="100000"/>
              </a:lnSpc>
              <a:spcBef>
                <a:spcPts val="0"/>
              </a:spcBef>
              <a:spcAft>
                <a:spcPts val="0"/>
              </a:spcAft>
              <a:buClr>
                <a:srgbClr val="4A86E8"/>
              </a:buClr>
              <a:buSzPts val="1200"/>
              <a:buFont typeface="Roboto Mono"/>
              <a:buChar char="●"/>
            </a:pPr>
            <a:r>
              <a:rPr lang="en" sz="1200">
                <a:solidFill>
                  <a:srgbClr val="4A86E8"/>
                </a:solidFill>
                <a:highlight>
                  <a:srgbClr val="FFFFFF"/>
                </a:highlight>
                <a:latin typeface="Roboto Mono"/>
                <a:ea typeface="Roboto Mono"/>
                <a:cs typeface="Roboto Mono"/>
                <a:sym typeface="Roboto Mono"/>
              </a:rPr>
              <a:t>terminated</a:t>
            </a:r>
            <a:endParaRPr sz="1200">
              <a:solidFill>
                <a:srgbClr val="4A86E8"/>
              </a:solidFill>
              <a:highlight>
                <a:srgbClr val="FFFFFF"/>
              </a:highlight>
              <a:latin typeface="Roboto Mono"/>
              <a:ea typeface="Roboto Mono"/>
              <a:cs typeface="Roboto Mono"/>
              <a:sym typeface="Roboto Mono"/>
            </a:endParaRPr>
          </a:p>
          <a:p>
            <a:pPr indent="0" lvl="0" marL="0" rtl="0" algn="l">
              <a:spcBef>
                <a:spcPts val="1200"/>
              </a:spcBef>
              <a:spcAft>
                <a:spcPts val="0"/>
              </a:spcAft>
              <a:buNone/>
            </a:pPr>
            <a:r>
              <a:t/>
            </a:r>
            <a:endParaRPr sz="1200">
              <a:solidFill>
                <a:srgbClr val="4A86E8"/>
              </a:solidFill>
              <a:highlight>
                <a:srgbClr val="FFFFFF"/>
              </a:highlight>
              <a:latin typeface="Roboto Mono"/>
              <a:ea typeface="Roboto Mono"/>
              <a:cs typeface="Roboto Mono"/>
              <a:sym typeface="Roboto Mono"/>
            </a:endParaRPr>
          </a:p>
        </p:txBody>
      </p:sp>
      <p:sp>
        <p:nvSpPr>
          <p:cNvPr id="193" name="Google Shape;193;p34"/>
          <p:cNvSpPr txBox="1"/>
          <p:nvPr/>
        </p:nvSpPr>
        <p:spPr>
          <a:xfrm>
            <a:off x="3962400" y="1219200"/>
            <a:ext cx="3000000" cy="14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00FF"/>
                </a:solidFill>
                <a:highlight>
                  <a:srgbClr val="FFFFFF"/>
                </a:highlight>
                <a:latin typeface="Roboto Mono"/>
                <a:ea typeface="Roboto Mono"/>
                <a:cs typeface="Roboto Mono"/>
                <a:sym typeface="Roboto Mono"/>
              </a:rPr>
              <a:t>However, you can optionally configure the Auto Scaling group to use ELB health checks. This ensures that the group can determine an instance's health based on additional tests provided by the load balancer. The load balancer periodically sends pings, attempts connections, or sends requests to test the EC2 instances. These tests are called health checks.</a:t>
            </a:r>
            <a:endParaRPr sz="1000">
              <a:solidFill>
                <a:srgbClr val="9900FF"/>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rPr lang="en" sz="1000">
                <a:solidFill>
                  <a:srgbClr val="FF00FF"/>
                </a:solidFill>
                <a:highlight>
                  <a:srgbClr val="FFFFFF"/>
                </a:highlight>
                <a:latin typeface="Roboto Mono"/>
                <a:ea typeface="Roboto Mono"/>
                <a:cs typeface="Roboto Mono"/>
                <a:sym typeface="Roboto Mono"/>
              </a:rPr>
              <a:t>EC2 Auto Scaling will now determine the health status of the instances by checking both the </a:t>
            </a:r>
            <a:r>
              <a:rPr b="1" lang="en" sz="1000">
                <a:solidFill>
                  <a:srgbClr val="FF00FF"/>
                </a:solidFill>
                <a:highlight>
                  <a:srgbClr val="FFFFFF"/>
                </a:highlight>
                <a:latin typeface="Roboto Mono"/>
                <a:ea typeface="Roboto Mono"/>
                <a:cs typeface="Roboto Mono"/>
                <a:sym typeface="Roboto Mono"/>
              </a:rPr>
              <a:t>EC2 status checks </a:t>
            </a:r>
            <a:r>
              <a:rPr lang="en" sz="1000">
                <a:solidFill>
                  <a:srgbClr val="FF00FF"/>
                </a:solidFill>
                <a:highlight>
                  <a:srgbClr val="FFFFFF"/>
                </a:highlight>
                <a:latin typeface="Roboto Mono"/>
                <a:ea typeface="Roboto Mono"/>
                <a:cs typeface="Roboto Mono"/>
                <a:sym typeface="Roboto Mono"/>
              </a:rPr>
              <a:t>and the </a:t>
            </a:r>
            <a:r>
              <a:rPr b="1" lang="en" sz="1000">
                <a:solidFill>
                  <a:srgbClr val="FF00FF"/>
                </a:solidFill>
                <a:highlight>
                  <a:srgbClr val="FFFFFF"/>
                </a:highlight>
                <a:latin typeface="Roboto Mono"/>
                <a:ea typeface="Roboto Mono"/>
                <a:cs typeface="Roboto Mono"/>
                <a:sym typeface="Roboto Mono"/>
              </a:rPr>
              <a:t>ELB health checks</a:t>
            </a:r>
            <a:r>
              <a:rPr lang="en" sz="1000">
                <a:solidFill>
                  <a:srgbClr val="FF00FF"/>
                </a:solidFill>
                <a:highlight>
                  <a:srgbClr val="FFFFFF"/>
                </a:highlight>
                <a:latin typeface="Roboto Mono"/>
                <a:ea typeface="Roboto Mono"/>
                <a:cs typeface="Roboto Mono"/>
                <a:sym typeface="Roboto Mono"/>
              </a:rPr>
              <a:t>.</a:t>
            </a:r>
            <a:endParaRPr sz="1000">
              <a:solidFill>
                <a:srgbClr val="FF00FF"/>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idx="4294967295" type="title"/>
          </p:nvPr>
        </p:nvSpPr>
        <p:spPr>
          <a:xfrm>
            <a:off x="311700" y="250800"/>
            <a:ext cx="77388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EC2 Auto-scaling - Scaling policies</a:t>
            </a:r>
            <a:endParaRPr sz="1800"/>
          </a:p>
        </p:txBody>
      </p:sp>
      <p:pic>
        <p:nvPicPr>
          <p:cNvPr id="199" name="Google Shape;199;p35"/>
          <p:cNvPicPr preferRelativeResize="0"/>
          <p:nvPr/>
        </p:nvPicPr>
        <p:blipFill>
          <a:blip r:embed="rId3">
            <a:alphaModFix/>
          </a:blip>
          <a:stretch>
            <a:fillRect/>
          </a:stretch>
        </p:blipFill>
        <p:spPr>
          <a:xfrm>
            <a:off x="152400" y="777900"/>
            <a:ext cx="4486700" cy="1888825"/>
          </a:xfrm>
          <a:prstGeom prst="rect">
            <a:avLst/>
          </a:prstGeom>
          <a:noFill/>
          <a:ln>
            <a:noFill/>
          </a:ln>
        </p:spPr>
      </p:pic>
      <p:pic>
        <p:nvPicPr>
          <p:cNvPr id="200" name="Google Shape;200;p35"/>
          <p:cNvPicPr preferRelativeResize="0"/>
          <p:nvPr/>
        </p:nvPicPr>
        <p:blipFill>
          <a:blip r:embed="rId4">
            <a:alphaModFix/>
          </a:blip>
          <a:stretch>
            <a:fillRect/>
          </a:stretch>
        </p:blipFill>
        <p:spPr>
          <a:xfrm>
            <a:off x="1147900" y="2746125"/>
            <a:ext cx="3491200" cy="548100"/>
          </a:xfrm>
          <a:prstGeom prst="rect">
            <a:avLst/>
          </a:prstGeom>
          <a:noFill/>
          <a:ln>
            <a:noFill/>
          </a:ln>
        </p:spPr>
      </p:pic>
      <p:pic>
        <p:nvPicPr>
          <p:cNvPr id="201" name="Google Shape;201;p35"/>
          <p:cNvPicPr preferRelativeResize="0"/>
          <p:nvPr/>
        </p:nvPicPr>
        <p:blipFill>
          <a:blip r:embed="rId5">
            <a:alphaModFix/>
          </a:blip>
          <a:stretch>
            <a:fillRect/>
          </a:stretch>
        </p:blipFill>
        <p:spPr>
          <a:xfrm>
            <a:off x="1117175" y="3294225"/>
            <a:ext cx="3140926" cy="332275"/>
          </a:xfrm>
          <a:prstGeom prst="rect">
            <a:avLst/>
          </a:prstGeom>
          <a:noFill/>
          <a:ln>
            <a:noFill/>
          </a:ln>
        </p:spPr>
      </p:pic>
      <p:pic>
        <p:nvPicPr>
          <p:cNvPr id="202" name="Google Shape;202;p35"/>
          <p:cNvPicPr preferRelativeResize="0"/>
          <p:nvPr/>
        </p:nvPicPr>
        <p:blipFill>
          <a:blip r:embed="rId6">
            <a:alphaModFix/>
          </a:blip>
          <a:stretch>
            <a:fillRect/>
          </a:stretch>
        </p:blipFill>
        <p:spPr>
          <a:xfrm>
            <a:off x="1147900" y="3679350"/>
            <a:ext cx="2388251" cy="442100"/>
          </a:xfrm>
          <a:prstGeom prst="rect">
            <a:avLst/>
          </a:prstGeom>
          <a:noFill/>
          <a:ln>
            <a:noFill/>
          </a:ln>
        </p:spPr>
      </p:pic>
      <p:pic>
        <p:nvPicPr>
          <p:cNvPr id="203" name="Google Shape;203;p35"/>
          <p:cNvPicPr preferRelativeResize="0"/>
          <p:nvPr/>
        </p:nvPicPr>
        <p:blipFill>
          <a:blip r:embed="rId7">
            <a:alphaModFix/>
          </a:blip>
          <a:stretch>
            <a:fillRect/>
          </a:stretch>
        </p:blipFill>
        <p:spPr>
          <a:xfrm>
            <a:off x="4778225" y="777900"/>
            <a:ext cx="4200101" cy="21121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6"/>
          <p:cNvSpPr txBox="1"/>
          <p:nvPr>
            <p:ph idx="4294967295" type="title"/>
          </p:nvPr>
        </p:nvSpPr>
        <p:spPr>
          <a:xfrm>
            <a:off x="311700" y="250800"/>
            <a:ext cx="77388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EC2 Auto-scaling - AZRebalance</a:t>
            </a:r>
            <a:endParaRPr sz="1800"/>
          </a:p>
        </p:txBody>
      </p:sp>
      <p:sp>
        <p:nvSpPr>
          <p:cNvPr id="209" name="Google Shape;209;p36"/>
          <p:cNvSpPr txBox="1"/>
          <p:nvPr/>
        </p:nvSpPr>
        <p:spPr>
          <a:xfrm>
            <a:off x="228600" y="762000"/>
            <a:ext cx="8652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100">
                <a:solidFill>
                  <a:srgbClr val="444444"/>
                </a:solidFill>
                <a:highlight>
                  <a:srgbClr val="FFFFFF"/>
                </a:highlight>
                <a:latin typeface="Roboto Mono"/>
                <a:ea typeface="Roboto Mono"/>
                <a:cs typeface="Roboto Mono"/>
                <a:sym typeface="Roboto Mono"/>
              </a:rPr>
              <a:t>After certain actions occur, your Auto Scaling group can become unbalanced between Availability Zones. Amazon EC2 Auto Scaling compensates by rebalancing the Availability Zones. The following actions can lead to rebalancing activity:</a:t>
            </a:r>
            <a:endParaRPr sz="1100">
              <a:solidFill>
                <a:srgbClr val="444444"/>
              </a:solidFill>
              <a:highlight>
                <a:srgbClr val="FFFFFF"/>
              </a:highlight>
              <a:latin typeface="Roboto Mono"/>
              <a:ea typeface="Roboto Mono"/>
              <a:cs typeface="Roboto Mono"/>
              <a:sym typeface="Roboto Mono"/>
            </a:endParaRPr>
          </a:p>
          <a:p>
            <a:pPr indent="-298450" lvl="0" marL="457200" rtl="0" algn="l">
              <a:lnSpc>
                <a:spcPct val="100000"/>
              </a:lnSpc>
              <a:spcBef>
                <a:spcPts val="1200"/>
              </a:spcBef>
              <a:spcAft>
                <a:spcPts val="0"/>
              </a:spcAft>
              <a:buClr>
                <a:srgbClr val="444444"/>
              </a:buClr>
              <a:buSzPts val="1100"/>
              <a:buFont typeface="Roboto Mono"/>
              <a:buChar char="●"/>
            </a:pPr>
            <a:r>
              <a:rPr lang="en" sz="1100">
                <a:solidFill>
                  <a:srgbClr val="444444"/>
                </a:solidFill>
                <a:highlight>
                  <a:srgbClr val="FFFFFF"/>
                </a:highlight>
                <a:latin typeface="Roboto Mono"/>
                <a:ea typeface="Roboto Mono"/>
                <a:cs typeface="Roboto Mono"/>
                <a:sym typeface="Roboto Mono"/>
              </a:rPr>
              <a:t>You change the Availability Zones for your group.</a:t>
            </a:r>
            <a:endParaRPr sz="1100">
              <a:solidFill>
                <a:srgbClr val="444444"/>
              </a:solidFill>
              <a:highlight>
                <a:srgbClr val="FFFFFF"/>
              </a:highlight>
              <a:latin typeface="Roboto Mono"/>
              <a:ea typeface="Roboto Mono"/>
              <a:cs typeface="Roboto Mono"/>
              <a:sym typeface="Roboto Mono"/>
            </a:endParaRPr>
          </a:p>
          <a:p>
            <a:pPr indent="-298450" lvl="0" marL="457200" rtl="0" algn="l">
              <a:lnSpc>
                <a:spcPct val="100000"/>
              </a:lnSpc>
              <a:spcBef>
                <a:spcPts val="0"/>
              </a:spcBef>
              <a:spcAft>
                <a:spcPts val="0"/>
              </a:spcAft>
              <a:buClr>
                <a:srgbClr val="444444"/>
              </a:buClr>
              <a:buSzPts val="1100"/>
              <a:buFont typeface="Roboto Mono"/>
              <a:buChar char="●"/>
            </a:pPr>
            <a:r>
              <a:rPr lang="en" sz="1100">
                <a:solidFill>
                  <a:srgbClr val="444444"/>
                </a:solidFill>
                <a:highlight>
                  <a:srgbClr val="FFFFFF"/>
                </a:highlight>
                <a:latin typeface="Roboto Mono"/>
                <a:ea typeface="Roboto Mono"/>
                <a:cs typeface="Roboto Mono"/>
                <a:sym typeface="Roboto Mono"/>
              </a:rPr>
              <a:t>You explicitly terminate or detach instances and the group becomes unbalanced.</a:t>
            </a:r>
            <a:endParaRPr sz="1100">
              <a:solidFill>
                <a:srgbClr val="444444"/>
              </a:solidFill>
              <a:highlight>
                <a:srgbClr val="FFFFFF"/>
              </a:highlight>
              <a:latin typeface="Roboto Mono"/>
              <a:ea typeface="Roboto Mono"/>
              <a:cs typeface="Roboto Mono"/>
              <a:sym typeface="Roboto Mono"/>
            </a:endParaRPr>
          </a:p>
          <a:p>
            <a:pPr indent="-298450" lvl="0" marL="457200" rtl="0" algn="l">
              <a:lnSpc>
                <a:spcPct val="100000"/>
              </a:lnSpc>
              <a:spcBef>
                <a:spcPts val="0"/>
              </a:spcBef>
              <a:spcAft>
                <a:spcPts val="0"/>
              </a:spcAft>
              <a:buClr>
                <a:srgbClr val="444444"/>
              </a:buClr>
              <a:buSzPts val="1100"/>
              <a:buFont typeface="Roboto Mono"/>
              <a:buChar char="●"/>
            </a:pPr>
            <a:r>
              <a:rPr lang="en" sz="1100">
                <a:solidFill>
                  <a:srgbClr val="444444"/>
                </a:solidFill>
                <a:highlight>
                  <a:srgbClr val="FFFFFF"/>
                </a:highlight>
                <a:latin typeface="Roboto Mono"/>
                <a:ea typeface="Roboto Mono"/>
                <a:cs typeface="Roboto Mono"/>
                <a:sym typeface="Roboto Mono"/>
              </a:rPr>
              <a:t>An Availability Zone that previously had insufficient capacity recovers and has additional capacity available.</a:t>
            </a:r>
            <a:endParaRPr sz="1100">
              <a:solidFill>
                <a:srgbClr val="444444"/>
              </a:solidFill>
              <a:highlight>
                <a:srgbClr val="FFFFFF"/>
              </a:highlight>
              <a:latin typeface="Roboto Mono"/>
              <a:ea typeface="Roboto Mono"/>
              <a:cs typeface="Roboto Mono"/>
              <a:sym typeface="Roboto Mono"/>
            </a:endParaRPr>
          </a:p>
          <a:p>
            <a:pPr indent="-298450" lvl="0" marL="457200" rtl="0" algn="l">
              <a:lnSpc>
                <a:spcPct val="100000"/>
              </a:lnSpc>
              <a:spcBef>
                <a:spcPts val="0"/>
              </a:spcBef>
              <a:spcAft>
                <a:spcPts val="0"/>
              </a:spcAft>
              <a:buClr>
                <a:srgbClr val="444444"/>
              </a:buClr>
              <a:buSzPts val="1100"/>
              <a:buFont typeface="Roboto Mono"/>
              <a:buChar char="●"/>
            </a:pPr>
            <a:r>
              <a:rPr lang="en" sz="1100">
                <a:solidFill>
                  <a:srgbClr val="444444"/>
                </a:solidFill>
                <a:highlight>
                  <a:srgbClr val="FFFFFF"/>
                </a:highlight>
                <a:latin typeface="Roboto Mono"/>
                <a:ea typeface="Roboto Mono"/>
                <a:cs typeface="Roboto Mono"/>
                <a:sym typeface="Roboto Mono"/>
              </a:rPr>
              <a:t>An Availability Zone that previously had a Spot price above your maximum price now has a Spot price below your maximum price.</a:t>
            </a:r>
            <a:endParaRPr sz="11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100">
                <a:solidFill>
                  <a:srgbClr val="444444"/>
                </a:solidFill>
                <a:highlight>
                  <a:srgbClr val="FFFFFF"/>
                </a:highlight>
                <a:latin typeface="Roboto Mono"/>
                <a:ea typeface="Roboto Mono"/>
                <a:cs typeface="Roboto Mono"/>
                <a:sym typeface="Roboto Mono"/>
              </a:rPr>
              <a:t>When rebalancing, Amazon EC2 Auto Scaling launches new instances before terminating the old ones, so that rebalancing does not compromise the performance or availability of your application.</a:t>
            </a:r>
            <a:endParaRPr sz="11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rPr lang="en" sz="1100">
                <a:solidFill>
                  <a:srgbClr val="444444"/>
                </a:solidFill>
                <a:highlight>
                  <a:srgbClr val="FFFFFF"/>
                </a:highlight>
                <a:latin typeface="Roboto Mono"/>
                <a:ea typeface="Roboto Mono"/>
                <a:cs typeface="Roboto Mono"/>
                <a:sym typeface="Roboto Mono"/>
              </a:rPr>
              <a:t>Because Amazon EC2 Auto Scaling attempts to launch new instances before terminating the old ones, being at or near the specified maximum capacity could impede or completely halt rebalancing activities. To avoid this problem, the system can temporarily exceed the specified maximum capacity of a group by a 10 percent margin (or by a 1-instance margin, whichever is greater) during a rebalancing activity. The margin is extended only if the group is at or near maximum capacity and needs rebalancing, either because of user-requested rezoning or to compensate for zone availability issues. The extension lasts only as long as needed to rebalance the group typically a few minutes.</a:t>
            </a:r>
            <a:endParaRPr sz="11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37"/>
          <p:cNvPicPr preferRelativeResize="0"/>
          <p:nvPr/>
        </p:nvPicPr>
        <p:blipFill>
          <a:blip r:embed="rId3">
            <a:alphaModFix/>
          </a:blip>
          <a:stretch>
            <a:fillRect/>
          </a:stretch>
        </p:blipFill>
        <p:spPr>
          <a:xfrm>
            <a:off x="0" y="990600"/>
            <a:ext cx="3876125" cy="2294175"/>
          </a:xfrm>
          <a:prstGeom prst="rect">
            <a:avLst/>
          </a:prstGeom>
          <a:noFill/>
          <a:ln>
            <a:noFill/>
          </a:ln>
        </p:spPr>
      </p:pic>
      <p:sp>
        <p:nvSpPr>
          <p:cNvPr id="215" name="Google Shape;215;p37"/>
          <p:cNvSpPr txBox="1"/>
          <p:nvPr/>
        </p:nvSpPr>
        <p:spPr>
          <a:xfrm>
            <a:off x="4038600" y="914400"/>
            <a:ext cx="5105400" cy="3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900">
                <a:solidFill>
                  <a:srgbClr val="CC6600"/>
                </a:solidFill>
                <a:highlight>
                  <a:srgbClr val="FFFFFF"/>
                </a:highlight>
                <a:latin typeface="Droid Sans"/>
                <a:ea typeface="Droid Sans"/>
                <a:cs typeface="Droid Sans"/>
                <a:sym typeface="Droid Sans"/>
              </a:rPr>
              <a:t>Choosing an Effective Metric and Target Value</a:t>
            </a:r>
            <a:endParaRPr b="1" sz="900">
              <a:solidFill>
                <a:srgbClr val="CC6600"/>
              </a:solidFill>
              <a:highlight>
                <a:srgbClr val="FFFFFF"/>
              </a:highlight>
              <a:latin typeface="Droid Sans"/>
              <a:ea typeface="Droid Sans"/>
              <a:cs typeface="Droid Sans"/>
              <a:sym typeface="Droid Sans"/>
            </a:endParaRPr>
          </a:p>
          <a:p>
            <a:pPr indent="0" lvl="0" marL="0" rtl="0" algn="l">
              <a:lnSpc>
                <a:spcPct val="100000"/>
              </a:lnSpc>
              <a:spcBef>
                <a:spcPts val="1400"/>
              </a:spcBef>
              <a:spcAft>
                <a:spcPts val="0"/>
              </a:spcAft>
              <a:buNone/>
            </a:pPr>
            <a:r>
              <a:rPr lang="en" sz="900">
                <a:solidFill>
                  <a:srgbClr val="444444"/>
                </a:solidFill>
                <a:highlight>
                  <a:srgbClr val="FFFFFF"/>
                </a:highlight>
                <a:latin typeface="Droid Sans"/>
                <a:ea typeface="Droid Sans"/>
                <a:cs typeface="Droid Sans"/>
                <a:sym typeface="Droid Sans"/>
              </a:rPr>
              <a:t>The number of messages in your Amazon SQS queue does not solely define the number of instances needed.  The solution is to use a </a:t>
            </a:r>
            <a:r>
              <a:rPr b="1" i="1" lang="en" sz="900">
                <a:solidFill>
                  <a:srgbClr val="444444"/>
                </a:solidFill>
                <a:highlight>
                  <a:srgbClr val="FFFFFF"/>
                </a:highlight>
                <a:latin typeface="Droid Sans"/>
                <a:ea typeface="Droid Sans"/>
                <a:cs typeface="Droid Sans"/>
                <a:sym typeface="Droid Sans"/>
              </a:rPr>
              <a:t>backlog per instance</a:t>
            </a:r>
            <a:r>
              <a:rPr b="1" lang="en" sz="900">
                <a:solidFill>
                  <a:srgbClr val="444444"/>
                </a:solidFill>
                <a:highlight>
                  <a:srgbClr val="FFFFFF"/>
                </a:highlight>
                <a:latin typeface="Droid Sans"/>
                <a:ea typeface="Droid Sans"/>
                <a:cs typeface="Droid Sans"/>
                <a:sym typeface="Droid Sans"/>
              </a:rPr>
              <a:t> </a:t>
            </a:r>
            <a:r>
              <a:rPr lang="en" sz="900">
                <a:solidFill>
                  <a:srgbClr val="444444"/>
                </a:solidFill>
                <a:highlight>
                  <a:srgbClr val="FFFFFF"/>
                </a:highlight>
                <a:latin typeface="Droid Sans"/>
                <a:ea typeface="Droid Sans"/>
                <a:cs typeface="Droid Sans"/>
                <a:sym typeface="Droid Sans"/>
              </a:rPr>
              <a:t>metric with the target value being the </a:t>
            </a:r>
            <a:r>
              <a:rPr b="1" i="1" lang="en" sz="900">
                <a:solidFill>
                  <a:srgbClr val="444444"/>
                </a:solidFill>
                <a:highlight>
                  <a:srgbClr val="FFFFFF"/>
                </a:highlight>
                <a:latin typeface="Droid Sans"/>
                <a:ea typeface="Droid Sans"/>
                <a:cs typeface="Droid Sans"/>
                <a:sym typeface="Droid Sans"/>
              </a:rPr>
              <a:t>acceptable backlog per instance</a:t>
            </a:r>
            <a:r>
              <a:rPr b="1" lang="en" sz="900">
                <a:solidFill>
                  <a:srgbClr val="444444"/>
                </a:solidFill>
                <a:highlight>
                  <a:srgbClr val="FFFFFF"/>
                </a:highlight>
                <a:latin typeface="Droid Sans"/>
                <a:ea typeface="Droid Sans"/>
                <a:cs typeface="Droid Sans"/>
                <a:sym typeface="Droid Sans"/>
              </a:rPr>
              <a:t> </a:t>
            </a:r>
            <a:r>
              <a:rPr lang="en" sz="900">
                <a:solidFill>
                  <a:srgbClr val="444444"/>
                </a:solidFill>
                <a:highlight>
                  <a:srgbClr val="FFFFFF"/>
                </a:highlight>
                <a:latin typeface="Droid Sans"/>
                <a:ea typeface="Droid Sans"/>
                <a:cs typeface="Droid Sans"/>
                <a:sym typeface="Droid Sans"/>
              </a:rPr>
              <a:t>to maintain. You can calculate these numbers as follows:</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1200"/>
              </a:spcBef>
              <a:spcAft>
                <a:spcPts val="0"/>
              </a:spcAft>
              <a:buClr>
                <a:srgbClr val="444444"/>
              </a:buClr>
              <a:buSzPts val="900"/>
              <a:buChar char="●"/>
            </a:pPr>
            <a:r>
              <a:rPr b="1" lang="en" sz="900">
                <a:solidFill>
                  <a:srgbClr val="444444"/>
                </a:solidFill>
                <a:highlight>
                  <a:srgbClr val="FFFFFF"/>
                </a:highlight>
                <a:latin typeface="Droid Sans"/>
                <a:ea typeface="Droid Sans"/>
                <a:cs typeface="Droid Sans"/>
                <a:sym typeface="Droid Sans"/>
              </a:rPr>
              <a:t>Backlog per instance</a:t>
            </a:r>
            <a:r>
              <a:rPr lang="en" sz="900">
                <a:solidFill>
                  <a:srgbClr val="444444"/>
                </a:solidFill>
                <a:highlight>
                  <a:srgbClr val="FFFFFF"/>
                </a:highlight>
                <a:latin typeface="Droid Sans"/>
                <a:ea typeface="Droid Sans"/>
                <a:cs typeface="Droid Sans"/>
                <a:sym typeface="Droid Sans"/>
              </a:rPr>
              <a:t>: To determine your backlog per instance, start with the SQS metric </a:t>
            </a:r>
            <a:r>
              <a:rPr lang="en" sz="900">
                <a:solidFill>
                  <a:srgbClr val="0000FF"/>
                </a:solidFill>
                <a:highlight>
                  <a:srgbClr val="FFFFFF"/>
                </a:highlight>
                <a:latin typeface="Droid Sans"/>
                <a:ea typeface="Droid Sans"/>
                <a:cs typeface="Droid Sans"/>
                <a:sym typeface="Droid Sans"/>
              </a:rPr>
              <a:t>ApproximateNumberOfMessages </a:t>
            </a:r>
            <a:r>
              <a:rPr lang="en" sz="900">
                <a:solidFill>
                  <a:srgbClr val="444444"/>
                </a:solidFill>
                <a:highlight>
                  <a:srgbClr val="FFFFFF"/>
                </a:highlight>
                <a:latin typeface="Droid Sans"/>
                <a:ea typeface="Droid Sans"/>
                <a:cs typeface="Droid Sans"/>
                <a:sym typeface="Droid Sans"/>
              </a:rPr>
              <a:t>(number of messages available for retrieval from the queue). Divide that number by the fleet's running capacity, which for an Auto Scaling group is the number of instances in the InService state, to get the backlog per instance.</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Char char="●"/>
            </a:pPr>
            <a:r>
              <a:rPr b="1" lang="en" sz="900">
                <a:solidFill>
                  <a:srgbClr val="444444"/>
                </a:solidFill>
                <a:highlight>
                  <a:srgbClr val="FFFFFF"/>
                </a:highlight>
                <a:latin typeface="Droid Sans"/>
                <a:ea typeface="Droid Sans"/>
                <a:cs typeface="Droid Sans"/>
                <a:sym typeface="Droid Sans"/>
              </a:rPr>
              <a:t>Acceptable backlog per instance</a:t>
            </a:r>
            <a:r>
              <a:rPr lang="en" sz="900">
                <a:solidFill>
                  <a:srgbClr val="444444"/>
                </a:solidFill>
                <a:highlight>
                  <a:srgbClr val="FFFFFF"/>
                </a:highlight>
                <a:latin typeface="Droid Sans"/>
                <a:ea typeface="Droid Sans"/>
                <a:cs typeface="Droid Sans"/>
                <a:sym typeface="Droid Sans"/>
              </a:rPr>
              <a:t>: To determine your target value, first calculate what your application can accept in terms of latency. Then, take the acceptable latency value and divide it by the average time that an EC2 instance takes to process a message.</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lang="en" sz="900">
                <a:solidFill>
                  <a:srgbClr val="444444"/>
                </a:solidFill>
                <a:highlight>
                  <a:srgbClr val="FFFFFF"/>
                </a:highlight>
                <a:latin typeface="Droid Sans"/>
                <a:ea typeface="Droid Sans"/>
                <a:cs typeface="Droid Sans"/>
                <a:sym typeface="Droid Sans"/>
              </a:rPr>
              <a:t>Current ApproximateNumberOfMessages - 1500 </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900">
                <a:solidFill>
                  <a:srgbClr val="444444"/>
                </a:solidFill>
                <a:highlight>
                  <a:srgbClr val="FFFFFF"/>
                </a:highlight>
                <a:latin typeface="Droid Sans"/>
                <a:ea typeface="Droid Sans"/>
                <a:cs typeface="Droid Sans"/>
                <a:sym typeface="Droid Sans"/>
              </a:rPr>
              <a:t>Fleet's running capacity - 10</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lang="en" sz="900">
                <a:solidFill>
                  <a:srgbClr val="444444"/>
                </a:solidFill>
                <a:highlight>
                  <a:srgbClr val="FFFFFF"/>
                </a:highlight>
                <a:latin typeface="Droid Sans"/>
                <a:ea typeface="Droid Sans"/>
                <a:cs typeface="Droid Sans"/>
                <a:sym typeface="Droid Sans"/>
              </a:rPr>
              <a:t>If the average processing time is 0.1 seconds for each message and the longest acceptable latency is 10 seconds, then the acceptable backlog per instance is 10 / 0.1, which equals 100.</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1200"/>
              </a:spcAft>
              <a:buNone/>
            </a:pPr>
            <a:r>
              <a:rPr lang="en" sz="900">
                <a:solidFill>
                  <a:srgbClr val="444444"/>
                </a:solidFill>
                <a:highlight>
                  <a:srgbClr val="FFFFFF"/>
                </a:highlight>
                <a:latin typeface="Droid Sans"/>
                <a:ea typeface="Droid Sans"/>
                <a:cs typeface="Droid Sans"/>
                <a:sym typeface="Droid Sans"/>
              </a:rPr>
              <a:t> This means that 100 is the target value for your target tracking policy. Because the backlog per instance is currently at 150 (1500 / 10), your fleet scales out by five instances to maintain proportion to the target value.</a:t>
            </a:r>
            <a:endParaRPr sz="900">
              <a:solidFill>
                <a:srgbClr val="444444"/>
              </a:solidFill>
              <a:highlight>
                <a:srgbClr val="FFFFFF"/>
              </a:highlight>
              <a:latin typeface="Droid Sans"/>
              <a:ea typeface="Droid Sans"/>
              <a:cs typeface="Droid Sans"/>
              <a:sym typeface="Droid Sans"/>
            </a:endParaRPr>
          </a:p>
        </p:txBody>
      </p:sp>
      <p:sp>
        <p:nvSpPr>
          <p:cNvPr id="216" name="Google Shape;216;p37"/>
          <p:cNvSpPr txBox="1"/>
          <p:nvPr>
            <p:ph idx="4294967295" type="title"/>
          </p:nvPr>
        </p:nvSpPr>
        <p:spPr>
          <a:xfrm>
            <a:off x="311700" y="250800"/>
            <a:ext cx="77388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Scaling Based on Amazon SQS</a:t>
            </a:r>
            <a:endParaRPr sz="1800"/>
          </a:p>
          <a:p>
            <a:pPr indent="0" lvl="0" marL="0" rtl="0" algn="l">
              <a:lnSpc>
                <a:spcPct val="115000"/>
              </a:lnSpc>
              <a:spcBef>
                <a:spcPts val="0"/>
              </a:spcBef>
              <a:spcAft>
                <a:spcPts val="0"/>
              </a:spcAft>
              <a:buNone/>
            </a:pPr>
            <a:r>
              <a:rPr lang="en" sz="1100" u="sng">
                <a:solidFill>
                  <a:schemeClr val="hlink"/>
                </a:solidFill>
                <a:latin typeface="Droid Sans"/>
                <a:ea typeface="Droid Sans"/>
                <a:cs typeface="Droid Sans"/>
                <a:sym typeface="Droid Sans"/>
                <a:hlinkClick r:id="rId4"/>
              </a:rPr>
              <a:t>https://docs.aws.amazon.com/autoscaling/ec2/userguide/as-using-sqs-queue.html</a:t>
            </a:r>
            <a:endParaRPr sz="1800">
              <a:latin typeface="Droid Sans"/>
              <a:ea typeface="Droid Sans"/>
              <a:cs typeface="Droid Sans"/>
              <a:sym typeface="Droid Sans"/>
            </a:endParaRPr>
          </a:p>
          <a:p>
            <a:pPr indent="0" lvl="0" marL="0" rtl="0" algn="l">
              <a:spcBef>
                <a:spcPts val="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8"/>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EC2 - Enhanced networking</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100" u="sng">
                <a:solidFill>
                  <a:schemeClr val="hlink"/>
                </a:solidFill>
                <a:latin typeface="Arial"/>
                <a:ea typeface="Arial"/>
                <a:cs typeface="Arial"/>
                <a:sym typeface="Arial"/>
                <a:hlinkClick r:id="rId3"/>
              </a:rPr>
              <a:t>https://aws.amazon.com/premiumsupport/knowledge-center/enable-configure-enhanced-networking/</a:t>
            </a:r>
            <a:endParaRPr sz="1200">
              <a:solidFill>
                <a:schemeClr val="hlink"/>
              </a:solidFill>
              <a:latin typeface="Roboto Mono"/>
              <a:ea typeface="Roboto Mono"/>
              <a:cs typeface="Roboto Mono"/>
              <a:sym typeface="Roboto Mono"/>
            </a:endParaRPr>
          </a:p>
        </p:txBody>
      </p:sp>
      <p:sp>
        <p:nvSpPr>
          <p:cNvPr id="222" name="Google Shape;222;p38"/>
          <p:cNvSpPr txBox="1"/>
          <p:nvPr/>
        </p:nvSpPr>
        <p:spPr>
          <a:xfrm>
            <a:off x="304800" y="1066800"/>
            <a:ext cx="8110200" cy="13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333333"/>
                </a:solidFill>
                <a:latin typeface="Roboto Mono"/>
                <a:ea typeface="Roboto Mono"/>
                <a:cs typeface="Roboto Mono"/>
                <a:sym typeface="Roboto Mono"/>
              </a:rPr>
              <a:t>Enhanced networking provides </a:t>
            </a:r>
            <a:r>
              <a:rPr b="1" lang="en" sz="1100">
                <a:solidFill>
                  <a:srgbClr val="333333"/>
                </a:solidFill>
                <a:latin typeface="Roboto Mono"/>
                <a:ea typeface="Roboto Mono"/>
                <a:cs typeface="Roboto Mono"/>
                <a:sym typeface="Roboto Mono"/>
              </a:rPr>
              <a:t>higher bandwidth</a:t>
            </a:r>
            <a:r>
              <a:rPr lang="en" sz="1100">
                <a:solidFill>
                  <a:srgbClr val="333333"/>
                </a:solidFill>
                <a:latin typeface="Roboto Mono"/>
                <a:ea typeface="Roboto Mono"/>
                <a:cs typeface="Roboto Mono"/>
                <a:sym typeface="Roboto Mono"/>
              </a:rPr>
              <a:t>, </a:t>
            </a:r>
            <a:r>
              <a:rPr b="1" lang="en" sz="1100">
                <a:solidFill>
                  <a:srgbClr val="333333"/>
                </a:solidFill>
                <a:latin typeface="Roboto Mono"/>
                <a:ea typeface="Roboto Mono"/>
                <a:cs typeface="Roboto Mono"/>
                <a:sym typeface="Roboto Mono"/>
              </a:rPr>
              <a:t>higher packet-per-second (PPS) </a:t>
            </a:r>
            <a:r>
              <a:rPr lang="en" sz="1100">
                <a:solidFill>
                  <a:srgbClr val="333333"/>
                </a:solidFill>
                <a:latin typeface="Roboto Mono"/>
                <a:ea typeface="Roboto Mono"/>
                <a:cs typeface="Roboto Mono"/>
                <a:sym typeface="Roboto Mono"/>
              </a:rPr>
              <a:t>performance, and consistently </a:t>
            </a:r>
            <a:r>
              <a:rPr b="1" lang="en" sz="1100">
                <a:solidFill>
                  <a:srgbClr val="333333"/>
                </a:solidFill>
                <a:latin typeface="Roboto Mono"/>
                <a:ea typeface="Roboto Mono"/>
                <a:cs typeface="Roboto Mono"/>
                <a:sym typeface="Roboto Mono"/>
              </a:rPr>
              <a:t>lower inter-instance latencies</a:t>
            </a:r>
            <a:r>
              <a:rPr lang="en" sz="1100">
                <a:solidFill>
                  <a:srgbClr val="333333"/>
                </a:solidFill>
                <a:latin typeface="Roboto Mono"/>
                <a:ea typeface="Roboto Mono"/>
                <a:cs typeface="Roboto Mono"/>
                <a:sym typeface="Roboto Mono"/>
              </a:rPr>
              <a:t>.</a:t>
            </a:r>
            <a:endParaRPr sz="1100">
              <a:solidFill>
                <a:srgbClr val="333333"/>
              </a:solidFill>
              <a:latin typeface="Roboto Mono"/>
              <a:ea typeface="Roboto Mono"/>
              <a:cs typeface="Roboto Mono"/>
              <a:sym typeface="Roboto Mono"/>
            </a:endParaRPr>
          </a:p>
          <a:p>
            <a:pPr indent="0" lvl="0" marL="0" rtl="0" algn="l">
              <a:lnSpc>
                <a:spcPct val="115000"/>
              </a:lnSpc>
              <a:spcBef>
                <a:spcPts val="800"/>
              </a:spcBef>
              <a:spcAft>
                <a:spcPts val="0"/>
              </a:spcAft>
              <a:buNone/>
            </a:pPr>
            <a:r>
              <a:rPr lang="en" sz="1100">
                <a:solidFill>
                  <a:srgbClr val="333333"/>
                </a:solidFill>
                <a:latin typeface="Roboto Mono"/>
                <a:ea typeface="Roboto Mono"/>
                <a:cs typeface="Roboto Mono"/>
                <a:sym typeface="Roboto Mono"/>
              </a:rPr>
              <a:t>If your packets-per-second rate appears to have reached its ceiling, you should consider moving to enhanced networking, because you have likely reached the upper thresholds of the virtual network interface driver. EC2 instances have 3 different virtual network adapters that can be used:</a:t>
            </a:r>
            <a:endParaRPr sz="1100">
              <a:solidFill>
                <a:srgbClr val="333333"/>
              </a:solidFill>
              <a:latin typeface="Roboto Mono"/>
              <a:ea typeface="Roboto Mono"/>
              <a:cs typeface="Roboto Mono"/>
              <a:sym typeface="Roboto Mono"/>
            </a:endParaRPr>
          </a:p>
          <a:p>
            <a:pPr indent="0" lvl="0" marL="457200" rtl="0" algn="l">
              <a:lnSpc>
                <a:spcPct val="150000"/>
              </a:lnSpc>
              <a:spcBef>
                <a:spcPts val="1200"/>
              </a:spcBef>
              <a:spcAft>
                <a:spcPts val="1200"/>
              </a:spcAft>
              <a:buNone/>
            </a:pPr>
            <a:r>
              <a:t/>
            </a:r>
            <a:endParaRPr sz="1100">
              <a:solidFill>
                <a:srgbClr val="444444"/>
              </a:solidFill>
              <a:highlight>
                <a:srgbClr val="FFFFFF"/>
              </a:highlight>
              <a:latin typeface="Roboto Mono"/>
              <a:ea typeface="Roboto Mono"/>
              <a:cs typeface="Roboto Mono"/>
              <a:sym typeface="Roboto Mono"/>
            </a:endParaRPr>
          </a:p>
        </p:txBody>
      </p:sp>
      <p:graphicFrame>
        <p:nvGraphicFramePr>
          <p:cNvPr id="223" name="Google Shape;223;p38"/>
          <p:cNvGraphicFramePr/>
          <p:nvPr/>
        </p:nvGraphicFramePr>
        <p:xfrm>
          <a:off x="228600" y="2514600"/>
          <a:ext cx="3000000" cy="3000000"/>
        </p:xfrm>
        <a:graphic>
          <a:graphicData uri="http://schemas.openxmlformats.org/drawingml/2006/table">
            <a:tbl>
              <a:tblPr>
                <a:noFill/>
                <a:tableStyleId>{7F711F52-7295-417C-9E7F-6962B085CEA4}</a:tableStyleId>
              </a:tblPr>
              <a:tblGrid>
                <a:gridCol w="992125"/>
                <a:gridCol w="4967150"/>
                <a:gridCol w="840325"/>
                <a:gridCol w="914700"/>
                <a:gridCol w="982000"/>
              </a:tblGrid>
              <a:tr h="150375">
                <a:tc>
                  <a:txBody>
                    <a:bodyPr/>
                    <a:lstStyle/>
                    <a:p>
                      <a:pPr indent="0" lvl="0" marL="0" rtl="0" algn="l">
                        <a:lnSpc>
                          <a:spcPct val="100000"/>
                        </a:lnSpc>
                        <a:spcBef>
                          <a:spcPts val="0"/>
                        </a:spcBef>
                        <a:spcAft>
                          <a:spcPts val="0"/>
                        </a:spcAft>
                        <a:buNone/>
                      </a:pPr>
                      <a:r>
                        <a:rPr b="1" lang="en" sz="900">
                          <a:solidFill>
                            <a:srgbClr val="333333"/>
                          </a:solidFill>
                          <a:latin typeface="Roboto Mono"/>
                          <a:ea typeface="Roboto Mono"/>
                          <a:cs typeface="Roboto Mono"/>
                          <a:sym typeface="Roboto Mono"/>
                        </a:rPr>
                        <a:t>Adapter</a:t>
                      </a:r>
                      <a:endParaRPr b="1" sz="900">
                        <a:solidFill>
                          <a:srgbClr val="333333"/>
                        </a:solidFill>
                        <a:latin typeface="Roboto Mono"/>
                        <a:ea typeface="Roboto Mono"/>
                        <a:cs typeface="Roboto Mono"/>
                        <a:sym typeface="Roboto Mono"/>
                      </a:endParaRPr>
                    </a:p>
                  </a:txBody>
                  <a:tcPr marT="0" marB="0" marR="76200" marL="76200"/>
                </a:tc>
                <a:tc>
                  <a:txBody>
                    <a:bodyPr/>
                    <a:lstStyle/>
                    <a:p>
                      <a:pPr indent="0" lvl="0" marL="0" rtl="0" algn="ctr">
                        <a:lnSpc>
                          <a:spcPct val="100000"/>
                        </a:lnSpc>
                        <a:spcBef>
                          <a:spcPts val="0"/>
                        </a:spcBef>
                        <a:spcAft>
                          <a:spcPts val="0"/>
                        </a:spcAft>
                        <a:buNone/>
                      </a:pPr>
                      <a:r>
                        <a:rPr b="1" lang="en" sz="900">
                          <a:solidFill>
                            <a:srgbClr val="333333"/>
                          </a:solidFill>
                          <a:latin typeface="Roboto Mono"/>
                          <a:ea typeface="Roboto Mono"/>
                          <a:cs typeface="Roboto Mono"/>
                          <a:sym typeface="Roboto Mono"/>
                        </a:rPr>
                        <a:t>Example Instance Types</a:t>
                      </a:r>
                      <a:endParaRPr b="1" sz="900">
                        <a:solidFill>
                          <a:srgbClr val="333333"/>
                        </a:solidFill>
                        <a:latin typeface="Roboto Mono"/>
                        <a:ea typeface="Roboto Mono"/>
                        <a:cs typeface="Roboto Mono"/>
                        <a:sym typeface="Roboto Mono"/>
                      </a:endParaRPr>
                    </a:p>
                  </a:txBody>
                  <a:tcPr marT="0" marB="0" marR="76200" marL="76200"/>
                </a:tc>
                <a:tc>
                  <a:txBody>
                    <a:bodyPr/>
                    <a:lstStyle/>
                    <a:p>
                      <a:pPr indent="0" lvl="0" marL="0" rtl="0" algn="ctr">
                        <a:lnSpc>
                          <a:spcPct val="100000"/>
                        </a:lnSpc>
                        <a:spcBef>
                          <a:spcPts val="0"/>
                        </a:spcBef>
                        <a:spcAft>
                          <a:spcPts val="0"/>
                        </a:spcAft>
                        <a:buNone/>
                      </a:pPr>
                      <a:r>
                        <a:rPr b="1" lang="en" sz="900">
                          <a:solidFill>
                            <a:srgbClr val="333333"/>
                          </a:solidFill>
                          <a:latin typeface="Roboto Mono"/>
                          <a:ea typeface="Roboto Mono"/>
                          <a:cs typeface="Roboto Mono"/>
                          <a:sym typeface="Roboto Mono"/>
                        </a:rPr>
                        <a:t>Kernel Module</a:t>
                      </a:r>
                      <a:endParaRPr b="1" sz="900">
                        <a:solidFill>
                          <a:srgbClr val="333333"/>
                        </a:solidFill>
                        <a:latin typeface="Roboto Mono"/>
                        <a:ea typeface="Roboto Mono"/>
                        <a:cs typeface="Roboto Mono"/>
                        <a:sym typeface="Roboto Mono"/>
                      </a:endParaRPr>
                    </a:p>
                  </a:txBody>
                  <a:tcPr marT="0" marB="0" marR="76200" marL="76200"/>
                </a:tc>
                <a:tc>
                  <a:txBody>
                    <a:bodyPr/>
                    <a:lstStyle/>
                    <a:p>
                      <a:pPr indent="0" lvl="0" marL="0" rtl="0" algn="ctr">
                        <a:lnSpc>
                          <a:spcPct val="100000"/>
                        </a:lnSpc>
                        <a:spcBef>
                          <a:spcPts val="0"/>
                        </a:spcBef>
                        <a:spcAft>
                          <a:spcPts val="0"/>
                        </a:spcAft>
                        <a:buNone/>
                      </a:pPr>
                      <a:r>
                        <a:rPr b="1" lang="en" sz="900">
                          <a:solidFill>
                            <a:srgbClr val="333333"/>
                          </a:solidFill>
                          <a:latin typeface="Roboto Mono"/>
                          <a:ea typeface="Roboto Mono"/>
                          <a:cs typeface="Roboto Mono"/>
                          <a:sym typeface="Roboto Mono"/>
                        </a:rPr>
                        <a:t>Windows Drivers</a:t>
                      </a:r>
                      <a:endParaRPr b="1" sz="900">
                        <a:solidFill>
                          <a:srgbClr val="333333"/>
                        </a:solidFill>
                        <a:latin typeface="Roboto Mono"/>
                        <a:ea typeface="Roboto Mono"/>
                        <a:cs typeface="Roboto Mono"/>
                        <a:sym typeface="Roboto Mono"/>
                      </a:endParaRPr>
                    </a:p>
                  </a:txBody>
                  <a:tcPr marT="0" marB="0" marR="76200" marL="76200"/>
                </a:tc>
                <a:tc>
                  <a:txBody>
                    <a:bodyPr/>
                    <a:lstStyle/>
                    <a:p>
                      <a:pPr indent="0" lvl="0" marL="0" rtl="0" algn="ctr">
                        <a:lnSpc>
                          <a:spcPct val="100000"/>
                        </a:lnSpc>
                        <a:spcBef>
                          <a:spcPts val="0"/>
                        </a:spcBef>
                        <a:spcAft>
                          <a:spcPts val="0"/>
                        </a:spcAft>
                        <a:buNone/>
                      </a:pPr>
                      <a:r>
                        <a:rPr b="1" lang="en" sz="900">
                          <a:solidFill>
                            <a:srgbClr val="333333"/>
                          </a:solidFill>
                          <a:latin typeface="Roboto Mono"/>
                          <a:ea typeface="Roboto Mono"/>
                          <a:cs typeface="Roboto Mono"/>
                          <a:sym typeface="Roboto Mono"/>
                        </a:rPr>
                        <a:t>Performance</a:t>
                      </a:r>
                      <a:endParaRPr b="1" sz="900">
                        <a:solidFill>
                          <a:srgbClr val="333333"/>
                        </a:solidFill>
                        <a:latin typeface="Roboto Mono"/>
                        <a:ea typeface="Roboto Mono"/>
                        <a:cs typeface="Roboto Mono"/>
                        <a:sym typeface="Roboto Mono"/>
                      </a:endParaRPr>
                    </a:p>
                  </a:txBody>
                  <a:tcPr marT="0" marB="0" marR="76200" marL="76200"/>
                </a:tc>
              </a:tr>
              <a:tr h="225550">
                <a:tc>
                  <a:txBody>
                    <a:bodyPr/>
                    <a:lstStyle/>
                    <a:p>
                      <a:pPr indent="0" lvl="0" marL="0" rtl="0" algn="l">
                        <a:lnSpc>
                          <a:spcPct val="100000"/>
                        </a:lnSpc>
                        <a:spcBef>
                          <a:spcPts val="0"/>
                        </a:spcBef>
                        <a:spcAft>
                          <a:spcPts val="0"/>
                        </a:spcAft>
                        <a:buNone/>
                      </a:pPr>
                      <a:r>
                        <a:rPr lang="en" sz="900">
                          <a:solidFill>
                            <a:srgbClr val="333333"/>
                          </a:solidFill>
                          <a:latin typeface="Roboto Mono"/>
                          <a:ea typeface="Roboto Mono"/>
                          <a:cs typeface="Roboto Mono"/>
                          <a:sym typeface="Roboto Mono"/>
                        </a:rPr>
                        <a:t>VIF</a:t>
                      </a:r>
                      <a:endParaRPr sz="900">
                        <a:solidFill>
                          <a:srgbClr val="333333"/>
                        </a:solidFill>
                        <a:latin typeface="Roboto Mono"/>
                        <a:ea typeface="Roboto Mono"/>
                        <a:cs typeface="Roboto Mono"/>
                        <a:sym typeface="Roboto Mono"/>
                      </a:endParaRPr>
                    </a:p>
                  </a:txBody>
                  <a:tcPr marT="0" marB="0" marR="76200" marL="76200">
                    <a:solidFill>
                      <a:srgbClr val="F7F7F7"/>
                    </a:solidFill>
                  </a:tcPr>
                </a:tc>
                <a:tc>
                  <a:txBody>
                    <a:bodyPr/>
                    <a:lstStyle/>
                    <a:p>
                      <a:pPr indent="0" lvl="0" marL="0" rtl="0" algn="ctr">
                        <a:lnSpc>
                          <a:spcPct val="100000"/>
                        </a:lnSpc>
                        <a:spcBef>
                          <a:spcPts val="0"/>
                        </a:spcBef>
                        <a:spcAft>
                          <a:spcPts val="0"/>
                        </a:spcAft>
                        <a:buNone/>
                      </a:pPr>
                      <a:r>
                        <a:rPr lang="en" sz="900">
                          <a:solidFill>
                            <a:srgbClr val="333333"/>
                          </a:solidFill>
                          <a:latin typeface="Roboto Mono"/>
                          <a:ea typeface="Roboto Mono"/>
                          <a:cs typeface="Roboto Mono"/>
                          <a:sym typeface="Roboto Mono"/>
                        </a:rPr>
                        <a:t>All</a:t>
                      </a:r>
                      <a:endParaRPr sz="900">
                        <a:solidFill>
                          <a:srgbClr val="333333"/>
                        </a:solidFill>
                        <a:latin typeface="Roboto Mono"/>
                        <a:ea typeface="Roboto Mono"/>
                        <a:cs typeface="Roboto Mono"/>
                        <a:sym typeface="Roboto Mono"/>
                      </a:endParaRPr>
                    </a:p>
                  </a:txBody>
                  <a:tcPr marT="0" marB="0" marR="76200" marL="76200">
                    <a:solidFill>
                      <a:srgbClr val="F7F7F7"/>
                    </a:solidFill>
                  </a:tcPr>
                </a:tc>
                <a:tc>
                  <a:txBody>
                    <a:bodyPr/>
                    <a:lstStyle/>
                    <a:p>
                      <a:pPr indent="0" lvl="0" marL="0" rtl="0" algn="ctr">
                        <a:lnSpc>
                          <a:spcPct val="100000"/>
                        </a:lnSpc>
                        <a:spcBef>
                          <a:spcPts val="0"/>
                        </a:spcBef>
                        <a:spcAft>
                          <a:spcPts val="0"/>
                        </a:spcAft>
                        <a:buNone/>
                      </a:pPr>
                      <a:r>
                        <a:rPr lang="en" sz="900">
                          <a:solidFill>
                            <a:srgbClr val="333333"/>
                          </a:solidFill>
                          <a:latin typeface="Roboto Mono"/>
                          <a:ea typeface="Roboto Mono"/>
                          <a:cs typeface="Roboto Mono"/>
                          <a:sym typeface="Roboto Mono"/>
                        </a:rPr>
                        <a:t>xen-netfront</a:t>
                      </a:r>
                      <a:endParaRPr sz="900">
                        <a:solidFill>
                          <a:srgbClr val="333333"/>
                        </a:solidFill>
                        <a:latin typeface="Roboto Mono"/>
                        <a:ea typeface="Roboto Mono"/>
                        <a:cs typeface="Roboto Mono"/>
                        <a:sym typeface="Roboto Mono"/>
                      </a:endParaRPr>
                    </a:p>
                  </a:txBody>
                  <a:tcPr marT="0" marB="0" marR="76200" marL="76200">
                    <a:solidFill>
                      <a:srgbClr val="F7F7F7"/>
                    </a:solidFill>
                  </a:tcPr>
                </a:tc>
                <a:tc>
                  <a:txBody>
                    <a:bodyPr/>
                    <a:lstStyle/>
                    <a:p>
                      <a:pPr indent="0" lvl="0" marL="0" rtl="0" algn="ctr">
                        <a:lnSpc>
                          <a:spcPct val="100000"/>
                        </a:lnSpc>
                        <a:spcBef>
                          <a:spcPts val="0"/>
                        </a:spcBef>
                        <a:spcAft>
                          <a:spcPts val="0"/>
                        </a:spcAft>
                        <a:buNone/>
                      </a:pPr>
                      <a:r>
                        <a:rPr lang="en" sz="900">
                          <a:solidFill>
                            <a:srgbClr val="333333"/>
                          </a:solidFill>
                          <a:latin typeface="Roboto Mono"/>
                          <a:ea typeface="Roboto Mono"/>
                          <a:cs typeface="Roboto Mono"/>
                          <a:sym typeface="Roboto Mono"/>
                        </a:rPr>
                        <a:t>Citrix or AWS PV</a:t>
                      </a:r>
                      <a:endParaRPr sz="900">
                        <a:solidFill>
                          <a:srgbClr val="333333"/>
                        </a:solidFill>
                        <a:latin typeface="Roboto Mono"/>
                        <a:ea typeface="Roboto Mono"/>
                        <a:cs typeface="Roboto Mono"/>
                        <a:sym typeface="Roboto Mono"/>
                      </a:endParaRPr>
                    </a:p>
                  </a:txBody>
                  <a:tcPr marT="0" marB="0" marR="76200" marL="76200">
                    <a:solidFill>
                      <a:srgbClr val="F7F7F7"/>
                    </a:solidFill>
                  </a:tcPr>
                </a:tc>
                <a:tc>
                  <a:txBody>
                    <a:bodyPr/>
                    <a:lstStyle/>
                    <a:p>
                      <a:pPr indent="0" lvl="0" marL="0" rtl="0" algn="ctr">
                        <a:lnSpc>
                          <a:spcPct val="100000"/>
                        </a:lnSpc>
                        <a:spcBef>
                          <a:spcPts val="0"/>
                        </a:spcBef>
                        <a:spcAft>
                          <a:spcPts val="0"/>
                        </a:spcAft>
                        <a:buNone/>
                      </a:pPr>
                      <a:r>
                        <a:rPr lang="en" sz="900">
                          <a:solidFill>
                            <a:srgbClr val="333333"/>
                          </a:solidFill>
                          <a:latin typeface="Roboto Mono"/>
                          <a:ea typeface="Roboto Mono"/>
                          <a:cs typeface="Roboto Mono"/>
                          <a:sym typeface="Roboto Mono"/>
                        </a:rPr>
                        <a:t>Low to medium</a:t>
                      </a:r>
                      <a:endParaRPr sz="900">
                        <a:solidFill>
                          <a:srgbClr val="333333"/>
                        </a:solidFill>
                        <a:latin typeface="Roboto Mono"/>
                        <a:ea typeface="Roboto Mono"/>
                        <a:cs typeface="Roboto Mono"/>
                        <a:sym typeface="Roboto Mono"/>
                      </a:endParaRPr>
                    </a:p>
                  </a:txBody>
                  <a:tcPr marT="0" marB="0" marR="76200" marL="76200">
                    <a:solidFill>
                      <a:srgbClr val="F7F7F7"/>
                    </a:solidFill>
                  </a:tcPr>
                </a:tc>
              </a:tr>
              <a:tr h="209450">
                <a:tc>
                  <a:txBody>
                    <a:bodyPr/>
                    <a:lstStyle/>
                    <a:p>
                      <a:pPr indent="0" lvl="0" marL="0" rtl="0" algn="l">
                        <a:lnSpc>
                          <a:spcPct val="100000"/>
                        </a:lnSpc>
                        <a:spcBef>
                          <a:spcPts val="0"/>
                        </a:spcBef>
                        <a:spcAft>
                          <a:spcPts val="0"/>
                        </a:spcAft>
                        <a:buNone/>
                      </a:pPr>
                      <a:r>
                        <a:rPr lang="en" sz="900">
                          <a:solidFill>
                            <a:srgbClr val="333333"/>
                          </a:solidFill>
                          <a:latin typeface="Roboto Mono"/>
                          <a:ea typeface="Roboto Mono"/>
                          <a:cs typeface="Roboto Mono"/>
                          <a:sym typeface="Roboto Mono"/>
                        </a:rPr>
                        <a:t>Intel 82599 VF</a:t>
                      </a:r>
                      <a:endParaRPr sz="900">
                        <a:solidFill>
                          <a:srgbClr val="333333"/>
                        </a:solidFill>
                        <a:latin typeface="Roboto Mono"/>
                        <a:ea typeface="Roboto Mono"/>
                        <a:cs typeface="Roboto Mono"/>
                        <a:sym typeface="Roboto Mono"/>
                      </a:endParaRPr>
                    </a:p>
                  </a:txBody>
                  <a:tcPr marT="0" marB="0" marR="76200" marL="76200"/>
                </a:tc>
                <a:tc>
                  <a:txBody>
                    <a:bodyPr/>
                    <a:lstStyle/>
                    <a:p>
                      <a:pPr indent="0" lvl="0" marL="0" rtl="0" algn="ctr">
                        <a:lnSpc>
                          <a:spcPct val="100000"/>
                        </a:lnSpc>
                        <a:spcBef>
                          <a:spcPts val="0"/>
                        </a:spcBef>
                        <a:spcAft>
                          <a:spcPts val="800"/>
                        </a:spcAft>
                        <a:buNone/>
                      </a:pPr>
                      <a:r>
                        <a:rPr lang="en" sz="900">
                          <a:solidFill>
                            <a:srgbClr val="333333"/>
                          </a:solidFill>
                          <a:latin typeface="Roboto Mono"/>
                          <a:ea typeface="Roboto Mono"/>
                          <a:cs typeface="Roboto Mono"/>
                          <a:sym typeface="Roboto Mono"/>
                        </a:rPr>
                        <a:t>C3, C4, D2, I2, R3 and M4 (excluding m4.16xlarge)</a:t>
                      </a:r>
                      <a:endParaRPr sz="900">
                        <a:solidFill>
                          <a:srgbClr val="333333"/>
                        </a:solidFill>
                        <a:latin typeface="Roboto Mono"/>
                        <a:ea typeface="Roboto Mono"/>
                        <a:cs typeface="Roboto Mono"/>
                        <a:sym typeface="Roboto Mono"/>
                      </a:endParaRPr>
                    </a:p>
                  </a:txBody>
                  <a:tcPr marT="0" marB="0" marR="76200" marL="76200"/>
                </a:tc>
                <a:tc>
                  <a:txBody>
                    <a:bodyPr/>
                    <a:lstStyle/>
                    <a:p>
                      <a:pPr indent="0" lvl="0" marL="0" rtl="0" algn="ctr">
                        <a:lnSpc>
                          <a:spcPct val="100000"/>
                        </a:lnSpc>
                        <a:spcBef>
                          <a:spcPts val="0"/>
                        </a:spcBef>
                        <a:spcAft>
                          <a:spcPts val="800"/>
                        </a:spcAft>
                        <a:buNone/>
                      </a:pPr>
                      <a:r>
                        <a:rPr lang="en" sz="900">
                          <a:solidFill>
                            <a:srgbClr val="333333"/>
                          </a:solidFill>
                          <a:latin typeface="Roboto Mono"/>
                          <a:ea typeface="Roboto Mono"/>
                          <a:cs typeface="Roboto Mono"/>
                          <a:sym typeface="Roboto Mono"/>
                        </a:rPr>
                        <a:t>ixgbevf</a:t>
                      </a:r>
                      <a:endParaRPr sz="900">
                        <a:solidFill>
                          <a:srgbClr val="333333"/>
                        </a:solidFill>
                        <a:latin typeface="Roboto Mono"/>
                        <a:ea typeface="Roboto Mono"/>
                        <a:cs typeface="Roboto Mono"/>
                        <a:sym typeface="Roboto Mono"/>
                      </a:endParaRPr>
                    </a:p>
                  </a:txBody>
                  <a:tcPr marT="0" marB="0" marR="76200" marL="76200"/>
                </a:tc>
                <a:tc>
                  <a:txBody>
                    <a:bodyPr/>
                    <a:lstStyle/>
                    <a:p>
                      <a:pPr indent="0" lvl="0" marL="0" rtl="0" algn="ctr">
                        <a:lnSpc>
                          <a:spcPct val="100000"/>
                        </a:lnSpc>
                        <a:spcBef>
                          <a:spcPts val="0"/>
                        </a:spcBef>
                        <a:spcAft>
                          <a:spcPts val="800"/>
                        </a:spcAft>
                        <a:buNone/>
                      </a:pPr>
                      <a:r>
                        <a:rPr lang="en" sz="900">
                          <a:solidFill>
                            <a:srgbClr val="333333"/>
                          </a:solidFill>
                          <a:latin typeface="Roboto Mono"/>
                          <a:ea typeface="Roboto Mono"/>
                          <a:cs typeface="Roboto Mono"/>
                          <a:sym typeface="Roboto Mono"/>
                        </a:rPr>
                        <a:t>Intel 82599 VF</a:t>
                      </a:r>
                      <a:endParaRPr sz="900">
                        <a:solidFill>
                          <a:srgbClr val="333333"/>
                        </a:solidFill>
                        <a:latin typeface="Roboto Mono"/>
                        <a:ea typeface="Roboto Mono"/>
                        <a:cs typeface="Roboto Mono"/>
                        <a:sym typeface="Roboto Mono"/>
                      </a:endParaRPr>
                    </a:p>
                  </a:txBody>
                  <a:tcPr marT="0" marB="0" marR="76200" marL="76200"/>
                </a:tc>
                <a:tc>
                  <a:txBody>
                    <a:bodyPr/>
                    <a:lstStyle/>
                    <a:p>
                      <a:pPr indent="0" lvl="0" marL="0" rtl="0" algn="ctr">
                        <a:lnSpc>
                          <a:spcPct val="100000"/>
                        </a:lnSpc>
                        <a:spcBef>
                          <a:spcPts val="0"/>
                        </a:spcBef>
                        <a:spcAft>
                          <a:spcPts val="800"/>
                        </a:spcAft>
                        <a:buNone/>
                      </a:pPr>
                      <a:r>
                        <a:rPr b="1" lang="en" sz="900">
                          <a:solidFill>
                            <a:srgbClr val="333333"/>
                          </a:solidFill>
                          <a:latin typeface="Roboto Mono"/>
                          <a:ea typeface="Roboto Mono"/>
                          <a:cs typeface="Roboto Mono"/>
                          <a:sym typeface="Roboto Mono"/>
                        </a:rPr>
                        <a:t>Up to 10 Gbps</a:t>
                      </a:r>
                      <a:endParaRPr b="1" sz="900">
                        <a:solidFill>
                          <a:srgbClr val="333333"/>
                        </a:solidFill>
                        <a:latin typeface="Roboto Mono"/>
                        <a:ea typeface="Roboto Mono"/>
                        <a:cs typeface="Roboto Mono"/>
                        <a:sym typeface="Roboto Mono"/>
                      </a:endParaRPr>
                    </a:p>
                  </a:txBody>
                  <a:tcPr marT="0" marB="0" marR="76200" marL="76200"/>
                </a:tc>
              </a:tr>
              <a:tr h="284650">
                <a:tc>
                  <a:txBody>
                    <a:bodyPr/>
                    <a:lstStyle/>
                    <a:p>
                      <a:pPr indent="0" lvl="0" marL="0" rtl="0" algn="l">
                        <a:lnSpc>
                          <a:spcPct val="100000"/>
                        </a:lnSpc>
                        <a:spcBef>
                          <a:spcPts val="0"/>
                        </a:spcBef>
                        <a:spcAft>
                          <a:spcPts val="800"/>
                        </a:spcAft>
                        <a:buNone/>
                      </a:pPr>
                      <a:r>
                        <a:rPr lang="en" sz="900">
                          <a:solidFill>
                            <a:srgbClr val="333333"/>
                          </a:solidFill>
                          <a:latin typeface="Roboto Mono"/>
                          <a:ea typeface="Roboto Mono"/>
                          <a:cs typeface="Roboto Mono"/>
                          <a:sym typeface="Roboto Mono"/>
                        </a:rPr>
                        <a:t>Elastic Network Adapter</a:t>
                      </a:r>
                      <a:endParaRPr sz="900">
                        <a:solidFill>
                          <a:srgbClr val="333333"/>
                        </a:solidFill>
                        <a:latin typeface="Roboto Mono"/>
                        <a:ea typeface="Roboto Mono"/>
                        <a:cs typeface="Roboto Mono"/>
                        <a:sym typeface="Roboto Mono"/>
                      </a:endParaRPr>
                    </a:p>
                  </a:txBody>
                  <a:tcPr marT="0" marB="0" marR="76200" marL="76200">
                    <a:solidFill>
                      <a:srgbClr val="F7F7F7"/>
                    </a:solidFill>
                  </a:tcPr>
                </a:tc>
                <a:tc>
                  <a:txBody>
                    <a:bodyPr/>
                    <a:lstStyle/>
                    <a:p>
                      <a:pPr indent="0" lvl="0" marL="0" rtl="0" algn="ctr">
                        <a:lnSpc>
                          <a:spcPct val="100000"/>
                        </a:lnSpc>
                        <a:spcBef>
                          <a:spcPts val="0"/>
                        </a:spcBef>
                        <a:spcAft>
                          <a:spcPts val="800"/>
                        </a:spcAft>
                        <a:buNone/>
                      </a:pPr>
                      <a:r>
                        <a:rPr lang="en" sz="900">
                          <a:solidFill>
                            <a:srgbClr val="333333"/>
                          </a:solidFill>
                          <a:latin typeface="Roboto Mono"/>
                          <a:ea typeface="Roboto Mono"/>
                          <a:cs typeface="Roboto Mono"/>
                          <a:sym typeface="Roboto Mono"/>
                        </a:rPr>
                        <a:t>C5, C5d, F1, G3, H1, I3, m4.16xlarge, M5, M5a, M5d, P2, P3, R4, R5, R5a, R5d, T3, u-6tb1.metal, u-9tb1.metal, u-12tb1.metal, X1, X1e and z1d</a:t>
                      </a:r>
                      <a:endParaRPr sz="900">
                        <a:solidFill>
                          <a:srgbClr val="333333"/>
                        </a:solidFill>
                        <a:latin typeface="Roboto Mono"/>
                        <a:ea typeface="Roboto Mono"/>
                        <a:cs typeface="Roboto Mono"/>
                        <a:sym typeface="Roboto Mono"/>
                      </a:endParaRPr>
                    </a:p>
                  </a:txBody>
                  <a:tcPr marT="0" marB="0" marR="76200" marL="76200">
                    <a:solidFill>
                      <a:srgbClr val="F7F7F7"/>
                    </a:solidFill>
                  </a:tcPr>
                </a:tc>
                <a:tc>
                  <a:txBody>
                    <a:bodyPr/>
                    <a:lstStyle/>
                    <a:p>
                      <a:pPr indent="0" lvl="0" marL="0" rtl="0" algn="ctr">
                        <a:lnSpc>
                          <a:spcPct val="100000"/>
                        </a:lnSpc>
                        <a:spcBef>
                          <a:spcPts val="0"/>
                        </a:spcBef>
                        <a:spcAft>
                          <a:spcPts val="0"/>
                        </a:spcAft>
                        <a:buNone/>
                      </a:pPr>
                      <a:r>
                        <a:rPr lang="en" sz="900">
                          <a:solidFill>
                            <a:srgbClr val="333333"/>
                          </a:solidFill>
                          <a:latin typeface="Roboto Mono"/>
                          <a:ea typeface="Roboto Mono"/>
                          <a:cs typeface="Roboto Mono"/>
                          <a:sym typeface="Roboto Mono"/>
                        </a:rPr>
                        <a:t>ena</a:t>
                      </a:r>
                      <a:endParaRPr sz="900">
                        <a:solidFill>
                          <a:srgbClr val="333333"/>
                        </a:solidFill>
                        <a:latin typeface="Roboto Mono"/>
                        <a:ea typeface="Roboto Mono"/>
                        <a:cs typeface="Roboto Mono"/>
                        <a:sym typeface="Roboto Mono"/>
                      </a:endParaRPr>
                    </a:p>
                  </a:txBody>
                  <a:tcPr marT="0" marB="0" marR="76200" marL="76200">
                    <a:solidFill>
                      <a:srgbClr val="F7F7F7"/>
                    </a:solidFill>
                  </a:tcPr>
                </a:tc>
                <a:tc>
                  <a:txBody>
                    <a:bodyPr/>
                    <a:lstStyle/>
                    <a:p>
                      <a:pPr indent="0" lvl="0" marL="0" rtl="0" algn="ctr">
                        <a:lnSpc>
                          <a:spcPct val="100000"/>
                        </a:lnSpc>
                        <a:spcBef>
                          <a:spcPts val="0"/>
                        </a:spcBef>
                        <a:spcAft>
                          <a:spcPts val="0"/>
                        </a:spcAft>
                        <a:buNone/>
                      </a:pPr>
                      <a:r>
                        <a:rPr lang="en" sz="900">
                          <a:solidFill>
                            <a:srgbClr val="333333"/>
                          </a:solidFill>
                          <a:latin typeface="Roboto Mono"/>
                          <a:ea typeface="Roboto Mono"/>
                          <a:cs typeface="Roboto Mono"/>
                          <a:sym typeface="Roboto Mono"/>
                        </a:rPr>
                        <a:t>ena</a:t>
                      </a:r>
                      <a:endParaRPr sz="900">
                        <a:solidFill>
                          <a:srgbClr val="333333"/>
                        </a:solidFill>
                        <a:latin typeface="Roboto Mono"/>
                        <a:ea typeface="Roboto Mono"/>
                        <a:cs typeface="Roboto Mono"/>
                        <a:sym typeface="Roboto Mono"/>
                      </a:endParaRPr>
                    </a:p>
                  </a:txBody>
                  <a:tcPr marT="0" marB="0" marR="76200" marL="76200">
                    <a:solidFill>
                      <a:srgbClr val="F7F7F7"/>
                    </a:solidFill>
                  </a:tcPr>
                </a:tc>
                <a:tc>
                  <a:txBody>
                    <a:bodyPr/>
                    <a:lstStyle/>
                    <a:p>
                      <a:pPr indent="0" lvl="0" marL="0" rtl="0" algn="ctr">
                        <a:lnSpc>
                          <a:spcPct val="100000"/>
                        </a:lnSpc>
                        <a:spcBef>
                          <a:spcPts val="0"/>
                        </a:spcBef>
                        <a:spcAft>
                          <a:spcPts val="0"/>
                        </a:spcAft>
                        <a:buNone/>
                      </a:pPr>
                      <a:r>
                        <a:rPr b="1" lang="en" sz="900">
                          <a:solidFill>
                            <a:srgbClr val="333333"/>
                          </a:solidFill>
                          <a:latin typeface="Roboto Mono"/>
                          <a:ea typeface="Roboto Mono"/>
                          <a:cs typeface="Roboto Mono"/>
                          <a:sym typeface="Roboto Mono"/>
                        </a:rPr>
                        <a:t>Up to 25 Gbps</a:t>
                      </a:r>
                      <a:endParaRPr b="1" sz="900">
                        <a:solidFill>
                          <a:srgbClr val="333333"/>
                        </a:solidFill>
                        <a:latin typeface="Roboto Mono"/>
                        <a:ea typeface="Roboto Mono"/>
                        <a:cs typeface="Roboto Mono"/>
                        <a:sym typeface="Roboto Mono"/>
                      </a:endParaRPr>
                    </a:p>
                  </a:txBody>
                  <a:tcPr marT="0" marB="0" marR="76200" marL="76200">
                    <a:solidFill>
                      <a:srgbClr val="F7F7F7"/>
                    </a:solidFill>
                  </a:tcPr>
                </a:tc>
              </a:tr>
            </a:tbl>
          </a:graphicData>
        </a:graphic>
      </p:graphicFrame>
      <p:sp>
        <p:nvSpPr>
          <p:cNvPr id="224" name="Google Shape;224;p38"/>
          <p:cNvSpPr txBox="1"/>
          <p:nvPr/>
        </p:nvSpPr>
        <p:spPr>
          <a:xfrm>
            <a:off x="152400" y="3952500"/>
            <a:ext cx="8772600" cy="101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rgbClr val="005B86"/>
                </a:solidFill>
                <a:uFill>
                  <a:noFill/>
                </a:uFill>
                <a:latin typeface="Roboto Mono"/>
                <a:ea typeface="Roboto Mono"/>
                <a:cs typeface="Roboto Mono"/>
                <a:sym typeface="Roboto Mono"/>
                <a:hlinkClick r:id="rId4"/>
              </a:rPr>
              <a:t>Placement groups</a:t>
            </a:r>
            <a:r>
              <a:rPr b="1" lang="en" sz="900">
                <a:solidFill>
                  <a:srgbClr val="333333"/>
                </a:solidFill>
                <a:latin typeface="Roboto Mono"/>
                <a:ea typeface="Roboto Mono"/>
                <a:cs typeface="Roboto Mono"/>
                <a:sym typeface="Roboto Mono"/>
              </a:rPr>
              <a:t> </a:t>
            </a:r>
            <a:r>
              <a:rPr lang="en" sz="900">
                <a:solidFill>
                  <a:srgbClr val="333333"/>
                </a:solidFill>
                <a:latin typeface="Roboto Mono"/>
                <a:ea typeface="Roboto Mono"/>
                <a:cs typeface="Roboto Mono"/>
                <a:sym typeface="Roboto Mono"/>
              </a:rPr>
              <a:t>are recommended for applications that benefit from low network latency, high network throughput, or both. To provide the lowest latency and the highest PPS network performance for your instances, consider using a placement group.</a:t>
            </a:r>
            <a:endParaRPr sz="9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FF0000"/>
                </a:solidFill>
                <a:latin typeface="Roboto Mono"/>
                <a:ea typeface="Roboto Mono"/>
                <a:cs typeface="Roboto Mono"/>
                <a:sym typeface="Roboto Mono"/>
              </a:rPr>
              <a:t>If you need to reach speeds up to 10 Gbps between instances, you should launch your instances into a placement group with the enhanced networking instance type.</a:t>
            </a:r>
            <a:endParaRPr sz="1000">
              <a:solidFill>
                <a:srgbClr val="FF000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FF0000"/>
                </a:solidFill>
                <a:latin typeface="Roboto Mono"/>
                <a:ea typeface="Roboto Mono"/>
                <a:cs typeface="Roboto Mono"/>
                <a:sym typeface="Roboto Mono"/>
              </a:rPr>
              <a:t>If you need to reach speeds up to 25 Gbps between instances, you should launch instances in a placement group with ENA.</a:t>
            </a:r>
            <a:endParaRPr sz="1000">
              <a:solidFill>
                <a:srgbClr val="FF0000"/>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9"/>
          <p:cNvSpPr txBox="1"/>
          <p:nvPr>
            <p:ph idx="4294967295" type="title"/>
          </p:nvPr>
        </p:nvSpPr>
        <p:spPr>
          <a:xfrm>
            <a:off x="311700" y="250800"/>
            <a:ext cx="29649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EC2 - Placement groups</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000">
              <a:solidFill>
                <a:schemeClr val="hlink"/>
              </a:solidFill>
              <a:latin typeface="Roboto Mono"/>
              <a:ea typeface="Roboto Mono"/>
              <a:cs typeface="Roboto Mono"/>
              <a:sym typeface="Roboto Mono"/>
            </a:endParaRPr>
          </a:p>
        </p:txBody>
      </p:sp>
      <p:sp>
        <p:nvSpPr>
          <p:cNvPr id="230" name="Google Shape;230;p39"/>
          <p:cNvSpPr txBox="1"/>
          <p:nvPr/>
        </p:nvSpPr>
        <p:spPr>
          <a:xfrm>
            <a:off x="304800" y="990600"/>
            <a:ext cx="8110200" cy="21609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You can use </a:t>
            </a:r>
            <a:r>
              <a:rPr i="1" lang="en" sz="900">
                <a:solidFill>
                  <a:srgbClr val="444444"/>
                </a:solidFill>
                <a:highlight>
                  <a:srgbClr val="FFFFFF"/>
                </a:highlight>
                <a:latin typeface="Roboto Mono"/>
                <a:ea typeface="Roboto Mono"/>
                <a:cs typeface="Roboto Mono"/>
                <a:sym typeface="Roboto Mono"/>
              </a:rPr>
              <a:t>placement groups</a:t>
            </a:r>
            <a:r>
              <a:rPr lang="en" sz="900">
                <a:solidFill>
                  <a:srgbClr val="444444"/>
                </a:solidFill>
                <a:highlight>
                  <a:srgbClr val="FFFFFF"/>
                </a:highlight>
                <a:latin typeface="Roboto Mono"/>
                <a:ea typeface="Roboto Mono"/>
                <a:cs typeface="Roboto Mono"/>
                <a:sym typeface="Roboto Mono"/>
              </a:rPr>
              <a:t> to influence the </a:t>
            </a:r>
            <a:r>
              <a:rPr b="1" lang="en" sz="900">
                <a:solidFill>
                  <a:srgbClr val="444444"/>
                </a:solidFill>
                <a:highlight>
                  <a:srgbClr val="FFFFFF"/>
                </a:highlight>
                <a:latin typeface="Roboto Mono"/>
                <a:ea typeface="Roboto Mono"/>
                <a:cs typeface="Roboto Mono"/>
                <a:sym typeface="Roboto Mono"/>
              </a:rPr>
              <a:t>placement of a group of </a:t>
            </a:r>
            <a:r>
              <a:rPr b="1" i="1" lang="en" sz="900">
                <a:solidFill>
                  <a:srgbClr val="444444"/>
                </a:solidFill>
                <a:highlight>
                  <a:srgbClr val="FFFFFF"/>
                </a:highlight>
                <a:latin typeface="Roboto Mono"/>
                <a:ea typeface="Roboto Mono"/>
                <a:cs typeface="Roboto Mono"/>
                <a:sym typeface="Roboto Mono"/>
              </a:rPr>
              <a:t>interdependent</a:t>
            </a:r>
            <a:r>
              <a:rPr b="1" lang="en" sz="900">
                <a:solidFill>
                  <a:srgbClr val="444444"/>
                </a:solidFill>
                <a:highlight>
                  <a:srgbClr val="FFFFFF"/>
                </a:highlight>
                <a:latin typeface="Roboto Mono"/>
                <a:ea typeface="Roboto Mono"/>
                <a:cs typeface="Roboto Mono"/>
                <a:sym typeface="Roboto Mono"/>
              </a:rPr>
              <a:t> instances </a:t>
            </a:r>
            <a:r>
              <a:rPr lang="en" sz="900">
                <a:solidFill>
                  <a:srgbClr val="444444"/>
                </a:solidFill>
                <a:highlight>
                  <a:srgbClr val="FFFFFF"/>
                </a:highlight>
                <a:latin typeface="Roboto Mono"/>
                <a:ea typeface="Roboto Mono"/>
                <a:cs typeface="Roboto Mono"/>
                <a:sym typeface="Roboto Mono"/>
              </a:rPr>
              <a:t>to meet the needs of your workload. Depending on the type of workload, use following placement strategies:</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120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Cluster</a:t>
            </a:r>
            <a:r>
              <a:rPr b="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 packs instances close together inside an AZ. This strategy enables workloads to achieve the low-latency network performance necessary for tightly-coupled node-to-node communication that is typical of HPC applications.</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100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Partition</a:t>
            </a:r>
            <a:r>
              <a:rPr lang="en" sz="900">
                <a:solidFill>
                  <a:srgbClr val="444444"/>
                </a:solidFill>
                <a:highlight>
                  <a:srgbClr val="FFFFFF"/>
                </a:highlight>
                <a:latin typeface="Roboto Mono"/>
                <a:ea typeface="Roboto Mono"/>
                <a:cs typeface="Roboto Mono"/>
                <a:sym typeface="Roboto Mono"/>
              </a:rPr>
              <a:t> – spreads your instances across logical partitions such that groups of instances in one partition do not share the underlying hardware with groups of instances in different partitions. This strategy is typically used by large distributed and replicated workloads, such as Hadoop, Cassandra, and Kafka.</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120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Spread</a:t>
            </a:r>
            <a:r>
              <a:rPr lang="en" sz="900">
                <a:solidFill>
                  <a:srgbClr val="444444"/>
                </a:solidFill>
                <a:highlight>
                  <a:srgbClr val="FFFFFF"/>
                </a:highlight>
                <a:latin typeface="Roboto Mono"/>
                <a:ea typeface="Roboto Mono"/>
                <a:cs typeface="Roboto Mono"/>
                <a:sym typeface="Roboto Mono"/>
              </a:rPr>
              <a:t> – strictly places a small group of instances across distinct underlying hardware to reduce correlated failures.</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900">
              <a:solidFill>
                <a:srgbClr val="444444"/>
              </a:solidFill>
              <a:highlight>
                <a:srgbClr val="FFFFFF"/>
              </a:highlight>
              <a:latin typeface="Roboto Mono"/>
              <a:ea typeface="Roboto Mono"/>
              <a:cs typeface="Roboto Mono"/>
              <a:sym typeface="Roboto Mono"/>
            </a:endParaRPr>
          </a:p>
        </p:txBody>
      </p:sp>
      <p:pic>
        <p:nvPicPr>
          <p:cNvPr id="231" name="Google Shape;231;p39"/>
          <p:cNvPicPr preferRelativeResize="0"/>
          <p:nvPr/>
        </p:nvPicPr>
        <p:blipFill>
          <a:blip r:embed="rId3">
            <a:alphaModFix/>
          </a:blip>
          <a:stretch>
            <a:fillRect/>
          </a:stretch>
        </p:blipFill>
        <p:spPr>
          <a:xfrm>
            <a:off x="23850" y="3376525"/>
            <a:ext cx="1638575" cy="1487825"/>
          </a:xfrm>
          <a:prstGeom prst="rect">
            <a:avLst/>
          </a:prstGeom>
          <a:noFill/>
          <a:ln>
            <a:noFill/>
          </a:ln>
        </p:spPr>
      </p:pic>
      <p:pic>
        <p:nvPicPr>
          <p:cNvPr id="232" name="Google Shape;232;p39"/>
          <p:cNvPicPr preferRelativeResize="0"/>
          <p:nvPr/>
        </p:nvPicPr>
        <p:blipFill>
          <a:blip r:embed="rId4">
            <a:alphaModFix/>
          </a:blip>
          <a:stretch>
            <a:fillRect/>
          </a:stretch>
        </p:blipFill>
        <p:spPr>
          <a:xfrm>
            <a:off x="1891025" y="3075300"/>
            <a:ext cx="3320000" cy="1992000"/>
          </a:xfrm>
          <a:prstGeom prst="rect">
            <a:avLst/>
          </a:prstGeom>
          <a:noFill/>
          <a:ln>
            <a:noFill/>
          </a:ln>
        </p:spPr>
      </p:pic>
      <p:pic>
        <p:nvPicPr>
          <p:cNvPr id="233" name="Google Shape;233;p39"/>
          <p:cNvPicPr preferRelativeResize="0"/>
          <p:nvPr/>
        </p:nvPicPr>
        <p:blipFill>
          <a:blip r:embed="rId5">
            <a:alphaModFix/>
          </a:blip>
          <a:stretch>
            <a:fillRect/>
          </a:stretch>
        </p:blipFill>
        <p:spPr>
          <a:xfrm>
            <a:off x="5308450" y="3142900"/>
            <a:ext cx="3683151" cy="1129500"/>
          </a:xfrm>
          <a:prstGeom prst="rect">
            <a:avLst/>
          </a:prstGeom>
          <a:noFill/>
          <a:ln>
            <a:noFill/>
          </a:ln>
        </p:spPr>
      </p:pic>
      <p:sp>
        <p:nvSpPr>
          <p:cNvPr id="234" name="Google Shape;234;p39"/>
          <p:cNvSpPr txBox="1"/>
          <p:nvPr/>
        </p:nvSpPr>
        <p:spPr>
          <a:xfrm>
            <a:off x="76200" y="2909625"/>
            <a:ext cx="1293000" cy="395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1000"/>
              </a:spcAft>
              <a:buNone/>
            </a:pPr>
            <a:r>
              <a:rPr b="1" i="1" lang="en" sz="1200">
                <a:solidFill>
                  <a:srgbClr val="FF0000"/>
                </a:solidFill>
                <a:highlight>
                  <a:srgbClr val="FFFFFF"/>
                </a:highlight>
                <a:latin typeface="Roboto Mono"/>
                <a:ea typeface="Roboto Mono"/>
                <a:cs typeface="Roboto Mono"/>
                <a:sym typeface="Roboto Mono"/>
              </a:rPr>
              <a:t>Cluster</a:t>
            </a:r>
            <a:r>
              <a:rPr b="1" lang="en" sz="1200">
                <a:solidFill>
                  <a:srgbClr val="FF0000"/>
                </a:solidFill>
                <a:highlight>
                  <a:srgbClr val="FFFFFF"/>
                </a:highlight>
                <a:latin typeface="Roboto Mono"/>
                <a:ea typeface="Roboto Mono"/>
                <a:cs typeface="Roboto Mono"/>
                <a:sym typeface="Roboto Mono"/>
              </a:rPr>
              <a:t> </a:t>
            </a:r>
            <a:endParaRPr sz="1200">
              <a:solidFill>
                <a:srgbClr val="FF0000"/>
              </a:solidFill>
              <a:latin typeface="Roboto Mono"/>
              <a:ea typeface="Roboto Mono"/>
              <a:cs typeface="Roboto Mono"/>
              <a:sym typeface="Roboto Mono"/>
            </a:endParaRPr>
          </a:p>
        </p:txBody>
      </p:sp>
      <p:sp>
        <p:nvSpPr>
          <p:cNvPr id="235" name="Google Shape;235;p39"/>
          <p:cNvSpPr txBox="1"/>
          <p:nvPr/>
        </p:nvSpPr>
        <p:spPr>
          <a:xfrm>
            <a:off x="4038600" y="3138225"/>
            <a:ext cx="1293000" cy="395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1000"/>
              </a:spcAft>
              <a:buNone/>
            </a:pPr>
            <a:r>
              <a:rPr b="1" i="1" lang="en" sz="1200">
                <a:solidFill>
                  <a:srgbClr val="FF0000"/>
                </a:solidFill>
                <a:highlight>
                  <a:srgbClr val="FFFFFF"/>
                </a:highlight>
                <a:latin typeface="Roboto Mono"/>
                <a:ea typeface="Roboto Mono"/>
                <a:cs typeface="Roboto Mono"/>
                <a:sym typeface="Roboto Mono"/>
              </a:rPr>
              <a:t>Partition</a:t>
            </a:r>
            <a:endParaRPr sz="1200">
              <a:solidFill>
                <a:srgbClr val="FF0000"/>
              </a:solidFill>
              <a:latin typeface="Roboto Mono"/>
              <a:ea typeface="Roboto Mono"/>
              <a:cs typeface="Roboto Mono"/>
              <a:sym typeface="Roboto Mono"/>
            </a:endParaRPr>
          </a:p>
        </p:txBody>
      </p:sp>
      <p:sp>
        <p:nvSpPr>
          <p:cNvPr id="236" name="Google Shape;236;p39"/>
          <p:cNvSpPr txBox="1"/>
          <p:nvPr/>
        </p:nvSpPr>
        <p:spPr>
          <a:xfrm>
            <a:off x="6934200" y="3138225"/>
            <a:ext cx="1293000" cy="395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1000"/>
              </a:spcAft>
              <a:buNone/>
            </a:pPr>
            <a:r>
              <a:rPr b="1" i="1" lang="en" sz="1200">
                <a:solidFill>
                  <a:srgbClr val="FF0000"/>
                </a:solidFill>
                <a:highlight>
                  <a:srgbClr val="FFFFFF"/>
                </a:highlight>
                <a:latin typeface="Roboto Mono"/>
                <a:ea typeface="Roboto Mono"/>
                <a:cs typeface="Roboto Mono"/>
                <a:sym typeface="Roboto Mono"/>
              </a:rPr>
              <a:t>Spread</a:t>
            </a:r>
            <a:endParaRPr sz="1200">
              <a:solidFill>
                <a:srgbClr val="FF0000"/>
              </a:solidFill>
              <a:latin typeface="Roboto Mono"/>
              <a:ea typeface="Roboto Mono"/>
              <a:cs typeface="Roboto Mono"/>
              <a:sym typeface="Roboto Mono"/>
            </a:endParaRPr>
          </a:p>
        </p:txBody>
      </p:sp>
      <p:sp>
        <p:nvSpPr>
          <p:cNvPr id="237" name="Google Shape;237;p39"/>
          <p:cNvSpPr txBox="1"/>
          <p:nvPr/>
        </p:nvSpPr>
        <p:spPr>
          <a:xfrm>
            <a:off x="3429000" y="0"/>
            <a:ext cx="57150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highlight>
                  <a:srgbClr val="FFFFFF"/>
                </a:highlight>
                <a:latin typeface="Roboto Mono"/>
                <a:ea typeface="Roboto Mono"/>
                <a:cs typeface="Roboto Mono"/>
                <a:sym typeface="Roboto Mono"/>
              </a:rPr>
              <a:t>Jumbo frames allow more than 1500 bytes of data by increasing the payload size per packet, and thus increasing the percentage of the packet that is not packet overhead.</a:t>
            </a:r>
            <a:endParaRPr sz="800">
              <a:solidFill>
                <a:srgbClr val="FF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800">
                <a:solidFill>
                  <a:srgbClr val="FF0000"/>
                </a:solidFill>
                <a:highlight>
                  <a:srgbClr val="FFFFFF"/>
                </a:highlight>
                <a:latin typeface="Roboto Mono"/>
                <a:ea typeface="Roboto Mono"/>
                <a:cs typeface="Roboto Mono"/>
                <a:sym typeface="Roboto Mono"/>
              </a:rPr>
              <a:t>For instances that are collocated inside a cluster placement group, jumbo frames help to achieve the maximum network throughput possible, and they are recommended in this case. </a:t>
            </a:r>
            <a:endParaRPr sz="800">
              <a:solidFill>
                <a:srgbClr val="FF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800">
                <a:solidFill>
                  <a:srgbClr val="FF0000"/>
                </a:solidFill>
                <a:highlight>
                  <a:srgbClr val="FFFFFF"/>
                </a:highlight>
                <a:latin typeface="Roboto Mono"/>
                <a:ea typeface="Roboto Mono"/>
                <a:cs typeface="Roboto Mono"/>
                <a:sym typeface="Roboto Mono"/>
              </a:rPr>
              <a:t>Jumbo frames should be used with caution for Internet-bound traffic or any traffic that leaves a VPC. Packets are fragmented by intermediate systems, which slows down this traffic. You can use jumbo frames for traffic between your VPCs and your on-premises networks over AWS Direct Connect.</a:t>
            </a:r>
            <a:endParaRPr sz="800">
              <a:solidFill>
                <a:srgbClr val="FF0000"/>
              </a:solidFill>
              <a:highlight>
                <a:srgbClr val="FFFFFF"/>
              </a:highlight>
              <a:latin typeface="Roboto Mono"/>
              <a:ea typeface="Roboto Mono"/>
              <a:cs typeface="Roboto Mono"/>
              <a:sym typeface="Roboto Mono"/>
            </a:endParaRPr>
          </a:p>
        </p:txBody>
      </p:sp>
      <p:sp>
        <p:nvSpPr>
          <p:cNvPr id="238" name="Google Shape;238;p39"/>
          <p:cNvSpPr txBox="1"/>
          <p:nvPr/>
        </p:nvSpPr>
        <p:spPr>
          <a:xfrm>
            <a:off x="5601425" y="4141600"/>
            <a:ext cx="33903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Spread can span different AZs</a:t>
            </a:r>
            <a:endParaRPr b="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0"/>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CF template creating an Auto Scaling group with a LoadBalancer, a security group that defines ingress rules, CloudWatch alarms, and Auto Scaling policies</a:t>
            </a:r>
            <a:endParaRPr sz="1400"/>
          </a:p>
          <a:p>
            <a:pPr indent="0" lvl="0" marL="0" rtl="0" algn="l">
              <a:lnSpc>
                <a:spcPct val="115000"/>
              </a:lnSpc>
              <a:spcBef>
                <a:spcPts val="0"/>
              </a:spcBef>
              <a:spcAft>
                <a:spcPts val="0"/>
              </a:spcAft>
              <a:buNone/>
            </a:pPr>
            <a:r>
              <a:rPr lang="en" sz="1000" u="sng">
                <a:solidFill>
                  <a:schemeClr val="hlink"/>
                </a:solidFill>
                <a:latin typeface="Roboto Mono"/>
                <a:ea typeface="Roboto Mono"/>
                <a:cs typeface="Roboto Mono"/>
                <a:sym typeface="Roboto Mono"/>
                <a:hlinkClick r:id="rId3"/>
              </a:rPr>
              <a:t>https://docs.aws.amazon.com/AWSCloudFormation/latest/UserGuide/example-templates-autoscaling.html</a:t>
            </a:r>
            <a:endParaRPr sz="1000">
              <a:solidFill>
                <a:schemeClr val="hlink"/>
              </a:solidFill>
              <a:latin typeface="Roboto Mono"/>
              <a:ea typeface="Roboto Mono"/>
              <a:cs typeface="Roboto Mono"/>
              <a:sym typeface="Roboto Mono"/>
            </a:endParaRPr>
          </a:p>
        </p:txBody>
      </p:sp>
      <p:sp>
        <p:nvSpPr>
          <p:cNvPr id="244" name="Google Shape;244;p40"/>
          <p:cNvSpPr txBox="1"/>
          <p:nvPr/>
        </p:nvSpPr>
        <p:spPr>
          <a:xfrm>
            <a:off x="152400" y="914400"/>
            <a:ext cx="39186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900">
                <a:solidFill>
                  <a:srgbClr val="E48700"/>
                </a:solidFill>
                <a:highlight>
                  <a:srgbClr val="FFFFFF"/>
                </a:highlight>
                <a:uFill>
                  <a:noFill/>
                </a:uFill>
                <a:latin typeface="Roboto Mono"/>
                <a:ea typeface="Roboto Mono"/>
                <a:cs typeface="Roboto Mono"/>
                <a:sym typeface="Roboto Mono"/>
                <a:hlinkClick r:id="rId4"/>
              </a:rPr>
              <a:t>AWS::AutoScaling::AutoScalingGroup</a:t>
            </a:r>
            <a:r>
              <a:rPr lang="en" sz="900">
                <a:solidFill>
                  <a:srgbClr val="444444"/>
                </a:solidFill>
                <a:highlight>
                  <a:srgbClr val="FFFFFF"/>
                </a:highlight>
                <a:latin typeface="Roboto Mono"/>
                <a:ea typeface="Roboto Mono"/>
                <a:cs typeface="Roboto Mono"/>
                <a:sym typeface="Roboto Mono"/>
              </a:rPr>
              <a:t> resource WebServerGroup declares the following Auto Scaling group configuration:</a:t>
            </a:r>
            <a:endParaRPr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1200"/>
              </a:spcBef>
              <a:spcAft>
                <a:spcPts val="0"/>
              </a:spcAft>
              <a:buClr>
                <a:srgbClr val="444444"/>
              </a:buClr>
              <a:buSzPts val="900"/>
              <a:buChar char="●"/>
            </a:pPr>
            <a:r>
              <a:rPr b="1" i="1" lang="en" sz="900">
                <a:solidFill>
                  <a:srgbClr val="444444"/>
                </a:solidFill>
                <a:highlight>
                  <a:srgbClr val="FFFFFF"/>
                </a:highlight>
                <a:latin typeface="Roboto Mono"/>
                <a:ea typeface="Roboto Mono"/>
                <a:cs typeface="Roboto Mono"/>
                <a:sym typeface="Roboto Mono"/>
              </a:rPr>
              <a:t>AvailabilityZones</a:t>
            </a:r>
            <a:r>
              <a:rPr b="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specifies the AZs. The </a:t>
            </a:r>
            <a:r>
              <a:rPr lang="en" sz="900">
                <a:solidFill>
                  <a:srgbClr val="E48700"/>
                </a:solidFill>
                <a:highlight>
                  <a:srgbClr val="FFFFFF"/>
                </a:highlight>
                <a:uFill>
                  <a:noFill/>
                </a:uFill>
                <a:latin typeface="Roboto Mono"/>
                <a:ea typeface="Roboto Mono"/>
                <a:cs typeface="Roboto Mono"/>
                <a:sym typeface="Roboto Mono"/>
                <a:hlinkClick r:id="rId5"/>
              </a:rPr>
              <a:t>Fn::GetAZs</a:t>
            </a:r>
            <a:r>
              <a:rPr lang="en" sz="900">
                <a:solidFill>
                  <a:srgbClr val="444444"/>
                </a:solidFill>
                <a:highlight>
                  <a:srgbClr val="FFFFFF"/>
                </a:highlight>
                <a:latin typeface="Roboto Mono"/>
                <a:ea typeface="Roboto Mono"/>
                <a:cs typeface="Roboto Mono"/>
                <a:sym typeface="Roboto Mono"/>
              </a:rPr>
              <a:t> function call { "Fn::GetAZs" : "" } specifies all availability zones for the region in which the stack is created.</a:t>
            </a:r>
            <a:endParaRPr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MinSize</a:t>
            </a:r>
            <a:r>
              <a:rPr b="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and </a:t>
            </a:r>
            <a:r>
              <a:rPr i="1" lang="en" sz="900">
                <a:solidFill>
                  <a:srgbClr val="444444"/>
                </a:solidFill>
                <a:highlight>
                  <a:srgbClr val="FFFFFF"/>
                </a:highlight>
                <a:latin typeface="Roboto Mono"/>
                <a:ea typeface="Roboto Mono"/>
                <a:cs typeface="Roboto Mono"/>
                <a:sym typeface="Roboto Mono"/>
              </a:rPr>
              <a:t>MaxSize</a:t>
            </a:r>
            <a:r>
              <a:rPr lang="en" sz="900">
                <a:solidFill>
                  <a:srgbClr val="444444"/>
                </a:solidFill>
                <a:highlight>
                  <a:srgbClr val="FFFFFF"/>
                </a:highlight>
                <a:latin typeface="Roboto Mono"/>
                <a:ea typeface="Roboto Mono"/>
                <a:cs typeface="Roboto Mono"/>
                <a:sym typeface="Roboto Mono"/>
              </a:rPr>
              <a:t> </a:t>
            </a:r>
            <a:endParaRPr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LoadBalancerNames</a:t>
            </a:r>
            <a:r>
              <a:rPr b="1" lang="en" sz="900">
                <a:solidFill>
                  <a:srgbClr val="444444"/>
                </a:solidFill>
                <a:highlight>
                  <a:srgbClr val="FFFFFF"/>
                </a:highlight>
                <a:latin typeface="Roboto Mono"/>
                <a:ea typeface="Roboto Mono"/>
                <a:cs typeface="Roboto Mono"/>
                <a:sym typeface="Roboto Mono"/>
              </a:rPr>
              <a:t> </a:t>
            </a:r>
            <a:endParaRPr b="1" sz="900">
              <a:solidFill>
                <a:srgbClr val="444444"/>
              </a:solidFill>
              <a:highlight>
                <a:srgbClr val="FFFFFF"/>
              </a:highlight>
              <a:latin typeface="Roboto Mono"/>
              <a:ea typeface="Roboto Mono"/>
              <a:cs typeface="Roboto Mono"/>
              <a:sym typeface="Roboto Mono"/>
            </a:endParaRPr>
          </a:p>
        </p:txBody>
      </p:sp>
      <p:sp>
        <p:nvSpPr>
          <p:cNvPr id="245" name="Google Shape;245;p40"/>
          <p:cNvSpPr txBox="1"/>
          <p:nvPr/>
        </p:nvSpPr>
        <p:spPr>
          <a:xfrm>
            <a:off x="152400" y="2438400"/>
            <a:ext cx="4221900" cy="18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900">
                <a:solidFill>
                  <a:srgbClr val="E48700"/>
                </a:solidFill>
                <a:highlight>
                  <a:srgbClr val="FFFFFF"/>
                </a:highlight>
                <a:uFill>
                  <a:noFill/>
                </a:uFill>
                <a:latin typeface="Roboto Mono"/>
                <a:ea typeface="Roboto Mono"/>
                <a:cs typeface="Roboto Mono"/>
                <a:sym typeface="Roboto Mono"/>
                <a:hlinkClick r:id="rId6"/>
              </a:rPr>
              <a:t>AWS::AutoScaling::LaunchConfiguration</a:t>
            </a:r>
            <a:r>
              <a:rPr lang="en" sz="900">
                <a:solidFill>
                  <a:srgbClr val="444444"/>
                </a:solidFill>
                <a:highlight>
                  <a:srgbClr val="FFFFFF"/>
                </a:highlight>
                <a:latin typeface="Roboto Mono"/>
                <a:ea typeface="Roboto Mono"/>
                <a:cs typeface="Roboto Mono"/>
                <a:sym typeface="Roboto Mono"/>
              </a:rPr>
              <a:t> resource LaunchConfig declares the following configurations:</a:t>
            </a:r>
            <a:endParaRPr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120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KeyName</a:t>
            </a:r>
            <a:r>
              <a:rPr b="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takes the value of the KeyName input parameter as the EC2 key pair to use.</a:t>
            </a:r>
            <a:endParaRPr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UserData</a:t>
            </a:r>
            <a:r>
              <a:rPr b="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is the Base64 encoded value of the WebServerPort parameter, which is passed to an application .</a:t>
            </a:r>
            <a:endParaRPr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SecurityGroups</a:t>
            </a:r>
            <a:r>
              <a:rPr b="1" lang="en" sz="900">
                <a:solidFill>
                  <a:srgbClr val="444444"/>
                </a:solidFill>
                <a:highlight>
                  <a:srgbClr val="FFFFFF"/>
                </a:highlight>
                <a:latin typeface="Roboto Mono"/>
                <a:ea typeface="Roboto Mono"/>
                <a:cs typeface="Roboto Mono"/>
                <a:sym typeface="Roboto Mono"/>
              </a:rPr>
              <a:t> </a:t>
            </a:r>
            <a:endParaRPr b="1"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ImageId</a:t>
            </a:r>
            <a:r>
              <a:rPr b="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is the evaluated value of a set of nested maps. </a:t>
            </a:r>
            <a:endParaRPr sz="900">
              <a:solidFill>
                <a:srgbClr val="444444"/>
              </a:solidFill>
              <a:highlight>
                <a:srgbClr val="FFFFFF"/>
              </a:highlight>
              <a:latin typeface="Roboto Mono"/>
              <a:ea typeface="Roboto Mono"/>
              <a:cs typeface="Roboto Mono"/>
              <a:sym typeface="Roboto Mono"/>
            </a:endParaRPr>
          </a:p>
        </p:txBody>
      </p:sp>
      <p:sp>
        <p:nvSpPr>
          <p:cNvPr id="246" name="Google Shape;246;p40"/>
          <p:cNvSpPr txBox="1"/>
          <p:nvPr/>
        </p:nvSpPr>
        <p:spPr>
          <a:xfrm>
            <a:off x="4291800" y="914400"/>
            <a:ext cx="48522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900">
                <a:solidFill>
                  <a:srgbClr val="E48700"/>
                </a:solidFill>
                <a:highlight>
                  <a:srgbClr val="FFFFFF"/>
                </a:highlight>
                <a:uFill>
                  <a:noFill/>
                </a:uFill>
                <a:latin typeface="Roboto Mono"/>
                <a:ea typeface="Roboto Mono"/>
                <a:cs typeface="Roboto Mono"/>
                <a:sym typeface="Roboto Mono"/>
                <a:hlinkClick r:id="rId7"/>
              </a:rPr>
              <a:t>AWS::ElasticLoadBalancing::LoadBalancer</a:t>
            </a:r>
            <a:r>
              <a:rPr lang="en" sz="900">
                <a:solidFill>
                  <a:srgbClr val="444444"/>
                </a:solidFill>
                <a:highlight>
                  <a:srgbClr val="FFFFFF"/>
                </a:highlight>
                <a:latin typeface="Roboto Mono"/>
                <a:ea typeface="Roboto Mono"/>
                <a:cs typeface="Roboto Mono"/>
                <a:sym typeface="Roboto Mono"/>
              </a:rPr>
              <a:t>:</a:t>
            </a:r>
            <a:endParaRPr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1200"/>
              </a:spcBef>
              <a:spcAft>
                <a:spcPts val="0"/>
              </a:spcAft>
              <a:buClr>
                <a:srgbClr val="444444"/>
              </a:buClr>
              <a:buSzPts val="900"/>
              <a:buChar char="●"/>
            </a:pPr>
            <a:r>
              <a:rPr b="1" i="1" lang="en" sz="900">
                <a:solidFill>
                  <a:srgbClr val="444444"/>
                </a:solidFill>
                <a:highlight>
                  <a:srgbClr val="FFFFFF"/>
                </a:highlight>
                <a:latin typeface="Roboto Mono"/>
                <a:ea typeface="Roboto Mono"/>
                <a:cs typeface="Roboto Mono"/>
                <a:sym typeface="Roboto Mono"/>
              </a:rPr>
              <a:t>AvailabilityZones</a:t>
            </a:r>
            <a:r>
              <a:rPr b="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is a list of availability zones where the LoadBalancer will distribute traffic. </a:t>
            </a:r>
            <a:endParaRPr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Listeners</a:t>
            </a:r>
            <a:r>
              <a:rPr b="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is a list of load balancing routing configurations that specify the port that the LoadBalancer accepts requests, the port on the registered EC2 instances where the LoadBalancer forwards requests, and the protocol used to route requests.</a:t>
            </a:r>
            <a:endParaRPr sz="900">
              <a:solidFill>
                <a:srgbClr val="444444"/>
              </a:solidFill>
              <a:highlight>
                <a:srgbClr val="FFFFFF"/>
              </a:highlight>
              <a:latin typeface="Roboto Mono"/>
              <a:ea typeface="Roboto Mono"/>
              <a:cs typeface="Roboto Mono"/>
              <a:sym typeface="Roboto Mono"/>
            </a:endParaRPr>
          </a:p>
          <a:p>
            <a:pPr indent="-102869" lvl="0" marL="182880" rtl="0" algn="l">
              <a:lnSpc>
                <a:spcPct val="100000"/>
              </a:lnSpc>
              <a:spcBef>
                <a:spcPts val="0"/>
              </a:spcBef>
              <a:spcAft>
                <a:spcPts val="0"/>
              </a:spcAft>
              <a:buClr>
                <a:srgbClr val="444444"/>
              </a:buClr>
              <a:buSzPts val="900"/>
              <a:buFont typeface="Roboto Mono"/>
              <a:buChar char="●"/>
            </a:pPr>
            <a:r>
              <a:rPr b="1" i="1" lang="en" sz="900">
                <a:solidFill>
                  <a:srgbClr val="444444"/>
                </a:solidFill>
                <a:highlight>
                  <a:srgbClr val="FFFFFF"/>
                </a:highlight>
                <a:latin typeface="Roboto Mono"/>
                <a:ea typeface="Roboto Mono"/>
                <a:cs typeface="Roboto Mono"/>
                <a:sym typeface="Roboto Mono"/>
              </a:rPr>
              <a:t>HealthCheck</a:t>
            </a:r>
            <a:r>
              <a:rPr b="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is the configuration that Elastic Load Balancing uses to check the health of the EC2 instances that the LoadBalancer routes traffic to.</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The </a:t>
            </a:r>
            <a:r>
              <a:rPr lang="en" sz="1000">
                <a:solidFill>
                  <a:srgbClr val="E48700"/>
                </a:solidFill>
                <a:highlight>
                  <a:srgbClr val="FFFFFF"/>
                </a:highlight>
                <a:uFill>
                  <a:noFill/>
                </a:uFill>
                <a:latin typeface="Roboto Mono"/>
                <a:ea typeface="Roboto Mono"/>
                <a:cs typeface="Roboto Mono"/>
                <a:sym typeface="Roboto Mono"/>
                <a:hlinkClick r:id="rId8"/>
              </a:rPr>
              <a:t>AWS::AutoScaling::ScalingPolicy</a:t>
            </a:r>
            <a:r>
              <a:rPr lang="en" sz="1000">
                <a:solidFill>
                  <a:srgbClr val="444444"/>
                </a:solidFill>
                <a:highlight>
                  <a:srgbClr val="FFFFFF"/>
                </a:highlight>
                <a:latin typeface="Roboto Mono"/>
                <a:ea typeface="Roboto Mono"/>
                <a:cs typeface="Roboto Mono"/>
                <a:sym typeface="Roboto Mono"/>
              </a:rPr>
              <a:t> resource WebServerScaleUpPolicy is an Auto Scaling policy that scales up the Auto Scaling group WebServerGroup.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The </a:t>
            </a:r>
            <a:r>
              <a:rPr lang="en" sz="1000">
                <a:solidFill>
                  <a:srgbClr val="E48700"/>
                </a:solidFill>
                <a:highlight>
                  <a:srgbClr val="FFFFFF"/>
                </a:highlight>
                <a:uFill>
                  <a:noFill/>
                </a:uFill>
                <a:latin typeface="Roboto Mono"/>
                <a:ea typeface="Roboto Mono"/>
                <a:cs typeface="Roboto Mono"/>
                <a:sym typeface="Roboto Mono"/>
                <a:hlinkClick r:id="rId9"/>
              </a:rPr>
              <a:t>AWS::CloudWatch::Alarm</a:t>
            </a:r>
            <a:r>
              <a:rPr lang="en" sz="1000">
                <a:solidFill>
                  <a:srgbClr val="444444"/>
                </a:solidFill>
                <a:highlight>
                  <a:srgbClr val="FFFFFF"/>
                </a:highlight>
                <a:latin typeface="Roboto Mono"/>
                <a:ea typeface="Roboto Mono"/>
                <a:cs typeface="Roboto Mono"/>
                <a:sym typeface="Roboto Mono"/>
              </a:rPr>
              <a:t> resource CPUAlarmHigh specifies the scaling policy WebServerScaleUpPolicy as the action to execute when the alarm is in an ALARM state (AlarmActions). </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1"/>
          <p:cNvSpPr txBox="1"/>
          <p:nvPr>
            <p:ph idx="4294967295" type="title"/>
          </p:nvPr>
        </p:nvSpPr>
        <p:spPr>
          <a:xfrm>
            <a:off x="311700" y="250800"/>
            <a:ext cx="69024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EC2 - Auto scaling group</a:t>
            </a:r>
            <a:endParaRPr sz="1800"/>
          </a:p>
          <a:p>
            <a:pPr indent="0" lvl="0" marL="0" marR="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https://docs.aws.amazon.com/autoscaling/ec2/userguide/AutoScalingGroup.html</a:t>
            </a:r>
            <a:endParaRPr sz="18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000">
              <a:solidFill>
                <a:schemeClr val="hlink"/>
              </a:solidFill>
              <a:latin typeface="Roboto Mono"/>
              <a:ea typeface="Roboto Mono"/>
              <a:cs typeface="Roboto Mono"/>
              <a:sym typeface="Roboto Mono"/>
            </a:endParaRPr>
          </a:p>
        </p:txBody>
      </p:sp>
      <p:sp>
        <p:nvSpPr>
          <p:cNvPr id="252" name="Google Shape;252;p41"/>
          <p:cNvSpPr txBox="1"/>
          <p:nvPr/>
        </p:nvSpPr>
        <p:spPr>
          <a:xfrm>
            <a:off x="152400" y="914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An Auto Scaling group can launch On-Demand Instances, Spot Instances, or both. You can specify multiple purchase options for your Auto Scaling group only when you configure the group to use a launch template. (</a:t>
            </a:r>
            <a:r>
              <a:rPr lang="en" sz="900">
                <a:solidFill>
                  <a:srgbClr val="FF0000"/>
                </a:solidFill>
                <a:highlight>
                  <a:srgbClr val="FFFFFF"/>
                </a:highlight>
                <a:latin typeface="Roboto Mono"/>
                <a:ea typeface="Roboto Mono"/>
                <a:cs typeface="Roboto Mono"/>
                <a:sym typeface="Roboto Mono"/>
              </a:rPr>
              <a:t>We recommend that you use launch templates instead of launch configurations to make sure that you can use the latest features of Amazon EC2</a:t>
            </a:r>
            <a:r>
              <a:rPr lang="en" sz="900">
                <a:solidFill>
                  <a:srgbClr val="444444"/>
                </a:solidFill>
                <a:highlight>
                  <a:srgbClr val="FFFFFF"/>
                </a:highlight>
                <a:latin typeface="Roboto Mono"/>
                <a:ea typeface="Roboto Mono"/>
                <a:cs typeface="Roboto Mono"/>
                <a:sym typeface="Roboto Mono"/>
              </a:rPr>
              <a:t>.)</a:t>
            </a:r>
            <a:endParaRPr sz="900">
              <a:latin typeface="Roboto Mono"/>
              <a:ea typeface="Roboto Mono"/>
              <a:cs typeface="Roboto Mono"/>
              <a:sym typeface="Roboto Mono"/>
            </a:endParaRPr>
          </a:p>
        </p:txBody>
      </p:sp>
      <p:sp>
        <p:nvSpPr>
          <p:cNvPr id="253" name="Google Shape;253;p41"/>
          <p:cNvSpPr txBox="1"/>
          <p:nvPr/>
        </p:nvSpPr>
        <p:spPr>
          <a:xfrm>
            <a:off x="76200" y="2286000"/>
            <a:ext cx="3000000" cy="18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rgbClr val="444444"/>
                </a:solidFill>
                <a:highlight>
                  <a:srgbClr val="FFFFFF"/>
                </a:highlight>
                <a:latin typeface="Roboto Mono"/>
                <a:ea typeface="Roboto Mono"/>
                <a:cs typeface="Roboto Mono"/>
                <a:sym typeface="Roboto Mono"/>
              </a:rPr>
              <a:t>An Auto Scaling group contains a collection of Amazon EC2 instances that are treated as a logical grouping for the purposes of automatic scaling and management. An Auto Scaling group also enables you to use Amazon EC2 Auto Scaling features such as health check replacements and scaling policies. Both maintaining the number of instances in an Auto Scaling group and automatic scaling are the core functionality of the Amazon EC2 Auto Scaling service.</a:t>
            </a:r>
            <a:endParaRPr i="1" sz="900">
              <a:latin typeface="Roboto Mono"/>
              <a:ea typeface="Roboto Mono"/>
              <a:cs typeface="Roboto Mono"/>
              <a:sym typeface="Roboto Mono"/>
            </a:endParaRPr>
          </a:p>
        </p:txBody>
      </p:sp>
      <p:sp>
        <p:nvSpPr>
          <p:cNvPr id="254" name="Google Shape;254;p41"/>
          <p:cNvSpPr txBox="1"/>
          <p:nvPr/>
        </p:nvSpPr>
        <p:spPr>
          <a:xfrm>
            <a:off x="3124200" y="8382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E47911"/>
                </a:solidFill>
                <a:highlight>
                  <a:srgbClr val="FFFFFF"/>
                </a:highlight>
                <a:latin typeface="Droid Sans"/>
                <a:ea typeface="Droid Sans"/>
                <a:cs typeface="Droid Sans"/>
                <a:sym typeface="Droid Sans"/>
              </a:rPr>
              <a:t>Auto Scaling Groups with Multiple Instance Types and Purchase Options:</a:t>
            </a:r>
            <a:endParaRPr sz="1000">
              <a:solidFill>
                <a:srgbClr val="E47911"/>
              </a:solidFill>
              <a:highlight>
                <a:srgbClr val="FFFFFF"/>
              </a:highlight>
              <a:latin typeface="Droid Sans"/>
              <a:ea typeface="Droid Sans"/>
              <a:cs typeface="Droid Sans"/>
              <a:sym typeface="Droid Sans"/>
            </a:endParaRPr>
          </a:p>
          <a:p>
            <a:pPr indent="0" lvl="0" marL="0" rtl="0" algn="l">
              <a:lnSpc>
                <a:spcPct val="115000"/>
              </a:lnSpc>
              <a:spcBef>
                <a:spcPts val="600"/>
              </a:spcBef>
              <a:spcAft>
                <a:spcPts val="0"/>
              </a:spcAft>
              <a:buNone/>
            </a:pPr>
            <a:r>
              <a:rPr lang="en" sz="900">
                <a:solidFill>
                  <a:srgbClr val="444444"/>
                </a:solidFill>
                <a:highlight>
                  <a:srgbClr val="FFFFFF"/>
                </a:highlight>
                <a:latin typeface="Droid Sans"/>
                <a:ea typeface="Droid Sans"/>
                <a:cs typeface="Droid Sans"/>
                <a:sym typeface="Droid Sans"/>
              </a:rPr>
              <a:t>You enhance availability by deploying your application across multiple instance types running in multiple Availability Zones. You can use just one instance type, but </a:t>
            </a:r>
            <a:r>
              <a:rPr b="1" lang="en" sz="900">
                <a:solidFill>
                  <a:srgbClr val="444444"/>
                </a:solidFill>
                <a:highlight>
                  <a:srgbClr val="FFFFFF"/>
                </a:highlight>
                <a:latin typeface="Droid Sans"/>
                <a:ea typeface="Droid Sans"/>
                <a:cs typeface="Droid Sans"/>
                <a:sym typeface="Droid Sans"/>
              </a:rPr>
              <a:t>it is a best practice to use a few instance types to avoid trying to launch instances from instance pools with insufficient capacity.</a:t>
            </a:r>
            <a:r>
              <a:rPr lang="en" sz="900">
                <a:solidFill>
                  <a:srgbClr val="444444"/>
                </a:solidFill>
                <a:highlight>
                  <a:srgbClr val="FFFFFF"/>
                </a:highlight>
                <a:latin typeface="Droid Sans"/>
                <a:ea typeface="Droid Sans"/>
                <a:cs typeface="Droid Sans"/>
                <a:sym typeface="Droid Sans"/>
              </a:rPr>
              <a:t> If the Auto Scaling group's request for Spot Instances cannot be fulfilled in one Spot Instance pool, it keeps trying in other Spot Instance pools rather than launching On-Demand Instances, so that you can leverage the cost savings of Spot Instances.</a:t>
            </a:r>
            <a:endParaRPr sz="900">
              <a:solidFill>
                <a:srgbClr val="444444"/>
              </a:solidFill>
              <a:highlight>
                <a:srgbClr val="FFFFFF"/>
              </a:highlight>
              <a:latin typeface="Droid Sans"/>
              <a:ea typeface="Droid Sans"/>
              <a:cs typeface="Droid Sans"/>
              <a:sym typeface="Droid Sans"/>
            </a:endParaRPr>
          </a:p>
          <a:p>
            <a:pPr indent="0" lvl="0" marL="0" rtl="0" algn="l">
              <a:lnSpc>
                <a:spcPct val="115000"/>
              </a:lnSpc>
              <a:spcBef>
                <a:spcPts val="600"/>
              </a:spcBef>
              <a:spcAft>
                <a:spcPts val="0"/>
              </a:spcAft>
              <a:buNone/>
            </a:pPr>
            <a:r>
              <a:rPr lang="en" sz="1000">
                <a:solidFill>
                  <a:srgbClr val="E47911"/>
                </a:solidFill>
                <a:highlight>
                  <a:srgbClr val="FFFFFF"/>
                </a:highlight>
                <a:latin typeface="Droid Sans"/>
                <a:ea typeface="Droid Sans"/>
                <a:cs typeface="Droid Sans"/>
                <a:sym typeface="Droid Sans"/>
              </a:rPr>
              <a:t>Allocation strategies:</a:t>
            </a:r>
            <a:endParaRPr sz="1000">
              <a:solidFill>
                <a:srgbClr val="E47911"/>
              </a:solidFill>
              <a:highlight>
                <a:srgbClr val="FFFFFF"/>
              </a:highlight>
              <a:latin typeface="Droid Sans"/>
              <a:ea typeface="Droid Sans"/>
              <a:cs typeface="Droid Sans"/>
              <a:sym typeface="Droid Sans"/>
            </a:endParaRPr>
          </a:p>
          <a:p>
            <a:pPr indent="0" lvl="0" marL="0" rtl="0" algn="l">
              <a:lnSpc>
                <a:spcPct val="100000"/>
              </a:lnSpc>
              <a:spcBef>
                <a:spcPts val="600"/>
              </a:spcBef>
              <a:spcAft>
                <a:spcPts val="0"/>
              </a:spcAft>
              <a:buNone/>
            </a:pPr>
            <a:r>
              <a:rPr b="1" lang="en" sz="900">
                <a:solidFill>
                  <a:srgbClr val="444444"/>
                </a:solidFill>
                <a:highlight>
                  <a:srgbClr val="FFFFFF"/>
                </a:highlight>
                <a:latin typeface="Droid Sans"/>
                <a:ea typeface="Droid Sans"/>
                <a:cs typeface="Droid Sans"/>
                <a:sym typeface="Droid Sans"/>
              </a:rPr>
              <a:t>On-demand instances:</a:t>
            </a:r>
            <a:r>
              <a:rPr lang="en" sz="1000">
                <a:solidFill>
                  <a:srgbClr val="E47911"/>
                </a:solidFill>
                <a:highlight>
                  <a:srgbClr val="FFFFFF"/>
                </a:highlight>
                <a:latin typeface="Droid Sans"/>
                <a:ea typeface="Droid Sans"/>
                <a:cs typeface="Droid Sans"/>
                <a:sym typeface="Droid Sans"/>
              </a:rPr>
              <a:t> </a:t>
            </a:r>
            <a:r>
              <a:rPr lang="en" sz="900">
                <a:solidFill>
                  <a:srgbClr val="444444"/>
                </a:solidFill>
                <a:highlight>
                  <a:srgbClr val="FFFFFF"/>
                </a:highlight>
                <a:latin typeface="Droid Sans"/>
                <a:ea typeface="Droid Sans"/>
                <a:cs typeface="Droid Sans"/>
                <a:sym typeface="Droid Sans"/>
              </a:rPr>
              <a:t>“prioritized”.</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b="1" lang="en" sz="900">
                <a:solidFill>
                  <a:srgbClr val="444444"/>
                </a:solidFill>
                <a:highlight>
                  <a:srgbClr val="FFFFFF"/>
                </a:highlight>
                <a:latin typeface="Droid Sans"/>
                <a:ea typeface="Droid Sans"/>
                <a:cs typeface="Droid Sans"/>
                <a:sym typeface="Droid Sans"/>
              </a:rPr>
              <a:t>Spot instances:</a:t>
            </a:r>
            <a:r>
              <a:rPr lang="en" sz="1000">
                <a:solidFill>
                  <a:srgbClr val="E47911"/>
                </a:solidFill>
                <a:highlight>
                  <a:srgbClr val="FFFFFF"/>
                </a:highlight>
                <a:latin typeface="Droid Sans"/>
                <a:ea typeface="Droid Sans"/>
                <a:cs typeface="Droid Sans"/>
                <a:sym typeface="Droid Sans"/>
              </a:rPr>
              <a:t> </a:t>
            </a:r>
            <a:r>
              <a:rPr lang="en" sz="900">
                <a:solidFill>
                  <a:srgbClr val="444444"/>
                </a:solidFill>
                <a:highlight>
                  <a:srgbClr val="FFFFFF"/>
                </a:highlight>
                <a:latin typeface="Droid Sans"/>
                <a:ea typeface="Droid Sans"/>
                <a:cs typeface="Droid Sans"/>
                <a:sym typeface="Droid Sans"/>
              </a:rPr>
              <a:t>“capacity-optimized” &amp; “lowest-price”</a:t>
            </a:r>
            <a:endParaRPr sz="900">
              <a:solidFill>
                <a:srgbClr val="444444"/>
              </a:solidFill>
              <a:highlight>
                <a:srgbClr val="FFFFFF"/>
              </a:highlight>
              <a:latin typeface="Droid Sans"/>
              <a:ea typeface="Droid Sans"/>
              <a:cs typeface="Droid Sans"/>
              <a:sym typeface="Droid Sans"/>
            </a:endParaRPr>
          </a:p>
        </p:txBody>
      </p:sp>
      <p:pic>
        <p:nvPicPr>
          <p:cNvPr id="255" name="Google Shape;255;p41"/>
          <p:cNvPicPr preferRelativeResize="0"/>
          <p:nvPr/>
        </p:nvPicPr>
        <p:blipFill>
          <a:blip r:embed="rId4">
            <a:alphaModFix/>
          </a:blip>
          <a:stretch>
            <a:fillRect/>
          </a:stretch>
        </p:blipFill>
        <p:spPr>
          <a:xfrm>
            <a:off x="6124200" y="866525"/>
            <a:ext cx="2959850" cy="164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2"/>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EC2 - Multiple addresses</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https://docs.aws.amazon.com/AWSEC2/latest/UserGuide/MultipleIP.html</a:t>
            </a:r>
            <a:endParaRPr sz="1200">
              <a:solidFill>
                <a:schemeClr val="hlink"/>
              </a:solidFill>
              <a:latin typeface="Roboto Mono"/>
              <a:ea typeface="Roboto Mono"/>
              <a:cs typeface="Roboto Mono"/>
              <a:sym typeface="Roboto Mono"/>
            </a:endParaRPr>
          </a:p>
        </p:txBody>
      </p:sp>
      <p:sp>
        <p:nvSpPr>
          <p:cNvPr id="261" name="Google Shape;261;p42"/>
          <p:cNvSpPr txBox="1"/>
          <p:nvPr/>
        </p:nvSpPr>
        <p:spPr>
          <a:xfrm>
            <a:off x="304800" y="838200"/>
            <a:ext cx="8110200" cy="216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It can be useful to assign multiple IP addresses to an instance in your VPC to do the following:</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50000"/>
              </a:lnSpc>
              <a:spcBef>
                <a:spcPts val="120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Host </a:t>
            </a:r>
            <a:r>
              <a:rPr b="1" lang="en" sz="1000">
                <a:solidFill>
                  <a:srgbClr val="444444"/>
                </a:solidFill>
                <a:highlight>
                  <a:srgbClr val="FFFFFF"/>
                </a:highlight>
                <a:latin typeface="Roboto Mono"/>
                <a:ea typeface="Roboto Mono"/>
                <a:cs typeface="Roboto Mono"/>
                <a:sym typeface="Roboto Mono"/>
              </a:rPr>
              <a:t>multiple websites </a:t>
            </a:r>
            <a:r>
              <a:rPr lang="en" sz="1000">
                <a:solidFill>
                  <a:srgbClr val="444444"/>
                </a:solidFill>
                <a:highlight>
                  <a:srgbClr val="FFFFFF"/>
                </a:highlight>
                <a:latin typeface="Roboto Mono"/>
                <a:ea typeface="Roboto Mono"/>
                <a:cs typeface="Roboto Mono"/>
                <a:sym typeface="Roboto Mono"/>
              </a:rPr>
              <a:t>on a single server by using </a:t>
            </a:r>
            <a:r>
              <a:rPr b="1" lang="en" sz="1000">
                <a:solidFill>
                  <a:srgbClr val="444444"/>
                </a:solidFill>
                <a:highlight>
                  <a:srgbClr val="FFFFFF"/>
                </a:highlight>
                <a:latin typeface="Roboto Mono"/>
                <a:ea typeface="Roboto Mono"/>
                <a:cs typeface="Roboto Mono"/>
                <a:sym typeface="Roboto Mono"/>
              </a:rPr>
              <a:t>multiple SSL certificates </a:t>
            </a:r>
            <a:r>
              <a:rPr lang="en" sz="1000">
                <a:solidFill>
                  <a:srgbClr val="444444"/>
                </a:solidFill>
                <a:highlight>
                  <a:srgbClr val="FFFFFF"/>
                </a:highlight>
                <a:latin typeface="Roboto Mono"/>
                <a:ea typeface="Roboto Mono"/>
                <a:cs typeface="Roboto Mono"/>
                <a:sym typeface="Roboto Mono"/>
              </a:rPr>
              <a:t>on a single server and associating each certificate with a specific IP address.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5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Operate network appliances, such as </a:t>
            </a:r>
            <a:r>
              <a:rPr b="1" lang="en" sz="1000">
                <a:solidFill>
                  <a:srgbClr val="444444"/>
                </a:solidFill>
                <a:highlight>
                  <a:srgbClr val="FFFFFF"/>
                </a:highlight>
                <a:latin typeface="Roboto Mono"/>
                <a:ea typeface="Roboto Mono"/>
                <a:cs typeface="Roboto Mono"/>
                <a:sym typeface="Roboto Mono"/>
              </a:rPr>
              <a:t>firewalls or load balancers</a:t>
            </a:r>
            <a:r>
              <a:rPr lang="en" sz="1000">
                <a:solidFill>
                  <a:srgbClr val="444444"/>
                </a:solidFill>
                <a:highlight>
                  <a:srgbClr val="FFFFFF"/>
                </a:highlight>
                <a:latin typeface="Roboto Mono"/>
                <a:ea typeface="Roboto Mono"/>
                <a:cs typeface="Roboto Mono"/>
                <a:sym typeface="Roboto Mono"/>
              </a:rPr>
              <a:t>, that have </a:t>
            </a:r>
            <a:r>
              <a:rPr b="1" lang="en" sz="1000">
                <a:solidFill>
                  <a:srgbClr val="444444"/>
                </a:solidFill>
                <a:highlight>
                  <a:srgbClr val="FFFFFF"/>
                </a:highlight>
                <a:latin typeface="Roboto Mono"/>
                <a:ea typeface="Roboto Mono"/>
                <a:cs typeface="Roboto Mono"/>
                <a:sym typeface="Roboto Mono"/>
              </a:rPr>
              <a:t>multiple IP addresses </a:t>
            </a:r>
            <a:r>
              <a:rPr lang="en" sz="1000">
                <a:solidFill>
                  <a:srgbClr val="444444"/>
                </a:solidFill>
                <a:highlight>
                  <a:srgbClr val="FFFFFF"/>
                </a:highlight>
                <a:latin typeface="Roboto Mono"/>
                <a:ea typeface="Roboto Mono"/>
                <a:cs typeface="Roboto Mono"/>
                <a:sym typeface="Roboto Mono"/>
              </a:rPr>
              <a:t>for each network interface.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50000"/>
              </a:lnSpc>
              <a:spcBef>
                <a:spcPts val="0"/>
              </a:spcBef>
              <a:spcAft>
                <a:spcPts val="0"/>
              </a:spcAft>
              <a:buClr>
                <a:srgbClr val="444444"/>
              </a:buClr>
              <a:buSzPts val="1000"/>
              <a:buFont typeface="Roboto Mono"/>
              <a:buChar char="●"/>
            </a:pPr>
            <a:r>
              <a:rPr b="1" lang="en" sz="1000">
                <a:solidFill>
                  <a:srgbClr val="444444"/>
                </a:solidFill>
                <a:highlight>
                  <a:srgbClr val="FFFFFF"/>
                </a:highlight>
                <a:latin typeface="Roboto Mono"/>
                <a:ea typeface="Roboto Mono"/>
                <a:cs typeface="Roboto Mono"/>
                <a:sym typeface="Roboto Mono"/>
              </a:rPr>
              <a:t>Redirect internal traffic to a standby instance </a:t>
            </a:r>
            <a:r>
              <a:rPr lang="en" sz="1000">
                <a:solidFill>
                  <a:srgbClr val="444444"/>
                </a:solidFill>
                <a:highlight>
                  <a:srgbClr val="FFFFFF"/>
                </a:highlight>
                <a:latin typeface="Roboto Mono"/>
                <a:ea typeface="Roboto Mono"/>
                <a:cs typeface="Roboto Mono"/>
                <a:sym typeface="Roboto Mono"/>
              </a:rPr>
              <a:t>in case your instance fails, by reassigning the secondary IP address to the standby instance.</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3"/>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EC2 - Instance Profiles</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u="sng">
                <a:solidFill>
                  <a:schemeClr val="hlink"/>
                </a:solidFill>
                <a:latin typeface="Roboto Mono"/>
                <a:ea typeface="Roboto Mono"/>
                <a:cs typeface="Roboto Mono"/>
                <a:sym typeface="Roboto Mono"/>
                <a:hlinkClick r:id="rId3"/>
              </a:rPr>
              <a:t>https://docs.aws.amazon.com/IAM/latest/UserGuide/id_roles_use_switch-role-ec2_instance-profiles.html</a:t>
            </a:r>
            <a:endParaRPr sz="1000">
              <a:solidFill>
                <a:schemeClr val="hlink"/>
              </a:solidFill>
              <a:latin typeface="Roboto Mono"/>
              <a:ea typeface="Roboto Mono"/>
              <a:cs typeface="Roboto Mono"/>
              <a:sym typeface="Roboto Mono"/>
            </a:endParaRPr>
          </a:p>
        </p:txBody>
      </p:sp>
      <p:sp>
        <p:nvSpPr>
          <p:cNvPr id="267" name="Google Shape;267;p43"/>
          <p:cNvSpPr txBox="1"/>
          <p:nvPr/>
        </p:nvSpPr>
        <p:spPr>
          <a:xfrm>
            <a:off x="76200" y="914400"/>
            <a:ext cx="3000000" cy="3000000"/>
          </a:xfrm>
          <a:prstGeom prst="rect">
            <a:avLst/>
          </a:prstGeom>
          <a:noFill/>
          <a:ln>
            <a:noFill/>
          </a:ln>
        </p:spPr>
        <p:txBody>
          <a:bodyPr anchorCtr="0" anchor="t" bIns="91425" lIns="91425" spcFirstLastPara="1" rIns="91425" wrap="square" tIns="0">
            <a:noAutofit/>
          </a:bodyPr>
          <a:lstStyle/>
          <a:p>
            <a:pPr indent="0" lvl="0" marL="0" rtl="0" algn="l">
              <a:lnSpc>
                <a:spcPct val="15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An </a:t>
            </a:r>
            <a:r>
              <a:rPr b="1" lang="en" sz="1000">
                <a:solidFill>
                  <a:srgbClr val="444444"/>
                </a:solidFill>
                <a:highlight>
                  <a:srgbClr val="FFFFFF"/>
                </a:highlight>
                <a:latin typeface="Roboto Mono"/>
                <a:ea typeface="Roboto Mono"/>
                <a:cs typeface="Roboto Mono"/>
                <a:sym typeface="Roboto Mono"/>
              </a:rPr>
              <a:t>Instance profile </a:t>
            </a:r>
            <a:r>
              <a:rPr lang="en" sz="1000">
                <a:solidFill>
                  <a:srgbClr val="444444"/>
                </a:solidFill>
                <a:highlight>
                  <a:srgbClr val="FFFFFF"/>
                </a:highlight>
                <a:latin typeface="Roboto Mono"/>
                <a:ea typeface="Roboto Mono"/>
                <a:cs typeface="Roboto Mono"/>
                <a:sym typeface="Roboto Mono"/>
              </a:rPr>
              <a:t>is a container for an IAM role that you can use to pass role information to an EC2 instance when the instance starts.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5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If creating the EC2 role in AWS console, the instance profile is automatically created</a:t>
            </a:r>
            <a:endParaRPr sz="1000">
              <a:solidFill>
                <a:srgbClr val="444444"/>
              </a:solidFill>
              <a:highlight>
                <a:srgbClr val="FFFFFF"/>
              </a:highlight>
              <a:latin typeface="Roboto Mono"/>
              <a:ea typeface="Roboto Mono"/>
              <a:cs typeface="Roboto Mono"/>
              <a:sym typeface="Roboto Mono"/>
            </a:endParaRPr>
          </a:p>
          <a:p>
            <a:pPr indent="0" lvl="0" marL="0" rtl="0" algn="l">
              <a:lnSpc>
                <a:spcPct val="15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If creating the EC2 role using CLI or API, you have to create the 2 separately.</a:t>
            </a:r>
            <a:endParaRPr sz="1000">
              <a:solidFill>
                <a:srgbClr val="444444"/>
              </a:solidFill>
              <a:highlight>
                <a:srgbClr val="FFFFFF"/>
              </a:highlight>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000">
              <a:latin typeface="Roboto Mono"/>
              <a:ea typeface="Roboto Mono"/>
              <a:cs typeface="Roboto Mono"/>
              <a:sym typeface="Roboto Mono"/>
            </a:endParaRPr>
          </a:p>
        </p:txBody>
      </p:sp>
      <p:graphicFrame>
        <p:nvGraphicFramePr>
          <p:cNvPr id="268" name="Google Shape;268;p43"/>
          <p:cNvGraphicFramePr/>
          <p:nvPr/>
        </p:nvGraphicFramePr>
        <p:xfrm>
          <a:off x="2865750" y="1047750"/>
          <a:ext cx="3000000" cy="3000000"/>
        </p:xfrm>
        <a:graphic>
          <a:graphicData uri="http://schemas.openxmlformats.org/drawingml/2006/table">
            <a:tbl>
              <a:tblPr>
                <a:noFill/>
                <a:tableStyleId>{92EDD7A8-44B7-4264-823E-4F268B44A0C1}</a:tableStyleId>
              </a:tblPr>
              <a:tblGrid>
                <a:gridCol w="1615475"/>
                <a:gridCol w="2544625"/>
                <a:gridCol w="2080050"/>
              </a:tblGrid>
              <a:tr h="200575">
                <a:tc>
                  <a:txBody>
                    <a:bodyPr/>
                    <a:lstStyle/>
                    <a:p>
                      <a:pPr indent="0" lvl="0" marL="0" rtl="0" algn="l">
                        <a:spcBef>
                          <a:spcPts val="0"/>
                        </a:spcBef>
                        <a:spcAft>
                          <a:spcPts val="0"/>
                        </a:spcAft>
                        <a:buNone/>
                      </a:pPr>
                      <a:r>
                        <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b="1" lang="en" sz="800">
                          <a:latin typeface="Roboto Mono"/>
                          <a:ea typeface="Roboto Mono"/>
                          <a:cs typeface="Roboto Mono"/>
                          <a:sym typeface="Roboto Mono"/>
                        </a:rPr>
                        <a:t>AWS CLI</a:t>
                      </a:r>
                      <a:endParaRPr b="1"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b="1" lang="en" sz="800">
                          <a:latin typeface="Roboto Mono"/>
                          <a:ea typeface="Roboto Mono"/>
                          <a:cs typeface="Roboto Mono"/>
                          <a:sym typeface="Roboto Mono"/>
                        </a:rPr>
                        <a:t>AWS API</a:t>
                      </a:r>
                      <a:endParaRPr b="1" sz="800">
                        <a:latin typeface="Roboto Mono"/>
                        <a:ea typeface="Roboto Mono"/>
                        <a:cs typeface="Roboto Mono"/>
                        <a:sym typeface="Roboto Mono"/>
                      </a:endParaRPr>
                    </a:p>
                  </a:txBody>
                  <a:tcPr marT="0" marB="0" marR="91425" marL="91425"/>
                </a:tc>
              </a:tr>
              <a:tr h="200575">
                <a:tc>
                  <a:txBody>
                    <a:bodyPr/>
                    <a:lstStyle/>
                    <a:p>
                      <a:pPr indent="0" lvl="0" marL="0" rtl="0" algn="l">
                        <a:spcBef>
                          <a:spcPts val="0"/>
                        </a:spcBef>
                        <a:spcAft>
                          <a:spcPts val="0"/>
                        </a:spcAft>
                        <a:buNone/>
                      </a:pPr>
                      <a:r>
                        <a:rPr lang="en" sz="800">
                          <a:latin typeface="Roboto Mono"/>
                          <a:ea typeface="Roboto Mono"/>
                          <a:cs typeface="Roboto Mono"/>
                          <a:sym typeface="Roboto Mono"/>
                        </a:rPr>
                        <a:t>Create profile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uFill>
                            <a:noFill/>
                          </a:uFill>
                          <a:latin typeface="Roboto Mono"/>
                          <a:ea typeface="Roboto Mono"/>
                          <a:cs typeface="Roboto Mono"/>
                          <a:sym typeface="Roboto Mono"/>
                          <a:hlinkClick r:id="rId4"/>
                        </a:rPr>
                        <a:t>aws iam create-instance-profile</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uFill>
                            <a:noFill/>
                          </a:uFill>
                          <a:latin typeface="Roboto Mono"/>
                          <a:ea typeface="Roboto Mono"/>
                          <a:cs typeface="Roboto Mono"/>
                          <a:sym typeface="Roboto Mono"/>
                          <a:hlinkClick r:id="rId5"/>
                        </a:rPr>
                        <a:t>CreateInstanceProfile</a:t>
                      </a:r>
                      <a:endParaRPr sz="800">
                        <a:solidFill>
                          <a:srgbClr val="0000FF"/>
                        </a:solidFill>
                        <a:latin typeface="Roboto Mono"/>
                        <a:ea typeface="Roboto Mono"/>
                        <a:cs typeface="Roboto Mono"/>
                        <a:sym typeface="Roboto Mono"/>
                      </a:endParaRPr>
                    </a:p>
                  </a:txBody>
                  <a:tcPr marT="0" marB="0" marR="91425" marL="91425"/>
                </a:tc>
              </a:tr>
              <a:tr h="200575">
                <a:tc>
                  <a:txBody>
                    <a:bodyPr/>
                    <a:lstStyle/>
                    <a:p>
                      <a:pPr indent="0" lvl="0" marL="0" rtl="0" algn="l">
                        <a:spcBef>
                          <a:spcPts val="0"/>
                        </a:spcBef>
                        <a:spcAft>
                          <a:spcPts val="0"/>
                        </a:spcAft>
                        <a:buNone/>
                      </a:pPr>
                      <a:r>
                        <a:rPr lang="en" sz="800">
                          <a:latin typeface="Roboto Mono"/>
                          <a:ea typeface="Roboto Mono"/>
                          <a:cs typeface="Roboto Mono"/>
                          <a:sym typeface="Roboto Mono"/>
                        </a:rPr>
                        <a:t>Add role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aws iam add-role-to-instance-profile</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AddRoleToInstanceProfile</a:t>
                      </a:r>
                      <a:endParaRPr sz="800">
                        <a:solidFill>
                          <a:srgbClr val="0000FF"/>
                        </a:solidFill>
                        <a:latin typeface="Roboto Mono"/>
                        <a:ea typeface="Roboto Mono"/>
                        <a:cs typeface="Roboto Mono"/>
                        <a:sym typeface="Roboto Mono"/>
                      </a:endParaRPr>
                    </a:p>
                  </a:txBody>
                  <a:tcPr marT="0" marB="0" marR="91425" marL="91425"/>
                </a:tc>
              </a:tr>
              <a:tr h="287425">
                <a:tc>
                  <a:txBody>
                    <a:bodyPr/>
                    <a:lstStyle/>
                    <a:p>
                      <a:pPr indent="0" lvl="0" marL="0" rtl="0" algn="l">
                        <a:spcBef>
                          <a:spcPts val="0"/>
                        </a:spcBef>
                        <a:spcAft>
                          <a:spcPts val="0"/>
                        </a:spcAft>
                        <a:buNone/>
                      </a:pPr>
                      <a:r>
                        <a:rPr lang="en" sz="800">
                          <a:latin typeface="Roboto Mono"/>
                          <a:ea typeface="Roboto Mono"/>
                          <a:cs typeface="Roboto Mono"/>
                          <a:sym typeface="Roboto Mono"/>
                        </a:rPr>
                        <a:t>List profiles</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aws iam list-instance-profiles, </a:t>
                      </a:r>
                      <a:r>
                        <a:rPr lang="en" sz="800">
                          <a:solidFill>
                            <a:srgbClr val="0000FF"/>
                          </a:solidFill>
                          <a:highlight>
                            <a:srgbClr val="FFFFFF"/>
                          </a:highlight>
                          <a:uFill>
                            <a:noFill/>
                          </a:uFill>
                          <a:latin typeface="Roboto Mono"/>
                          <a:ea typeface="Roboto Mono"/>
                          <a:cs typeface="Roboto Mono"/>
                          <a:sym typeface="Roboto Mono"/>
                          <a:hlinkClick r:id="rId6"/>
                        </a:rPr>
                        <a:t>aws iam list-instance-profiles-for-role</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ListInstanceProfiles, </a:t>
                      </a:r>
                      <a:r>
                        <a:rPr lang="en" sz="800">
                          <a:solidFill>
                            <a:srgbClr val="0000FF"/>
                          </a:solidFill>
                          <a:highlight>
                            <a:srgbClr val="FFFFFF"/>
                          </a:highlight>
                          <a:uFill>
                            <a:noFill/>
                          </a:uFill>
                          <a:latin typeface="Roboto Mono"/>
                          <a:ea typeface="Roboto Mono"/>
                          <a:cs typeface="Roboto Mono"/>
                          <a:sym typeface="Roboto Mono"/>
                          <a:hlinkClick r:id="rId7"/>
                        </a:rPr>
                        <a:t>ListInstanceProfilesForRole</a:t>
                      </a:r>
                      <a:endParaRPr sz="800">
                        <a:solidFill>
                          <a:srgbClr val="0000FF"/>
                        </a:solidFill>
                        <a:latin typeface="Roboto Mono"/>
                        <a:ea typeface="Roboto Mono"/>
                        <a:cs typeface="Roboto Mono"/>
                        <a:sym typeface="Roboto Mono"/>
                      </a:endParaRPr>
                    </a:p>
                  </a:txBody>
                  <a:tcPr marT="0" marB="0" marR="91425" marL="91425"/>
                </a:tc>
              </a:tr>
              <a:tr h="200575">
                <a:tc>
                  <a:txBody>
                    <a:bodyPr/>
                    <a:lstStyle/>
                    <a:p>
                      <a:pPr indent="0" lvl="0" marL="0" rtl="0" algn="l">
                        <a:spcBef>
                          <a:spcPts val="0"/>
                        </a:spcBef>
                        <a:spcAft>
                          <a:spcPts val="0"/>
                        </a:spcAft>
                        <a:buNone/>
                      </a:pPr>
                      <a:r>
                        <a:rPr lang="en" sz="800">
                          <a:latin typeface="Roboto Mono"/>
                          <a:ea typeface="Roboto Mono"/>
                          <a:cs typeface="Roboto Mono"/>
                          <a:sym typeface="Roboto Mono"/>
                        </a:rPr>
                        <a:t>Get profile info</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aws iam get-instance-profile</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GetInstanceProfile</a:t>
                      </a:r>
                      <a:endParaRPr sz="800">
                        <a:solidFill>
                          <a:srgbClr val="0000FF"/>
                        </a:solidFill>
                        <a:latin typeface="Roboto Mono"/>
                        <a:ea typeface="Roboto Mono"/>
                        <a:cs typeface="Roboto Mono"/>
                        <a:sym typeface="Roboto Mono"/>
                      </a:endParaRPr>
                    </a:p>
                  </a:txBody>
                  <a:tcPr marT="0" marB="0" marR="91425" marL="91425"/>
                </a:tc>
              </a:tr>
              <a:tr h="287425">
                <a:tc>
                  <a:txBody>
                    <a:bodyPr/>
                    <a:lstStyle/>
                    <a:p>
                      <a:pPr indent="0" lvl="0" marL="0" rtl="0" algn="l">
                        <a:spcBef>
                          <a:spcPts val="0"/>
                        </a:spcBef>
                        <a:spcAft>
                          <a:spcPts val="0"/>
                        </a:spcAft>
                        <a:buNone/>
                      </a:pPr>
                      <a:r>
                        <a:rPr lang="en" sz="800">
                          <a:latin typeface="Roboto Mono"/>
                          <a:ea typeface="Roboto Mono"/>
                          <a:cs typeface="Roboto Mono"/>
                          <a:sym typeface="Roboto Mono"/>
                        </a:rPr>
                        <a:t>Remove role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aws iam remove-role-from-instance-profile</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RemoveRoleFromInstanceProfile</a:t>
                      </a:r>
                      <a:endParaRPr sz="800">
                        <a:solidFill>
                          <a:srgbClr val="0000FF"/>
                        </a:solidFill>
                        <a:latin typeface="Roboto Mono"/>
                        <a:ea typeface="Roboto Mono"/>
                        <a:cs typeface="Roboto Mono"/>
                        <a:sym typeface="Roboto Mono"/>
                      </a:endParaRPr>
                    </a:p>
                  </a:txBody>
                  <a:tcPr marT="0" marB="0" marR="91425" marL="91425"/>
                </a:tc>
              </a:tr>
              <a:tr h="200575">
                <a:tc>
                  <a:txBody>
                    <a:bodyPr/>
                    <a:lstStyle/>
                    <a:p>
                      <a:pPr indent="0" lvl="0" marL="0" rtl="0" algn="l">
                        <a:spcBef>
                          <a:spcPts val="0"/>
                        </a:spcBef>
                        <a:spcAft>
                          <a:spcPts val="0"/>
                        </a:spcAft>
                        <a:buNone/>
                      </a:pPr>
                      <a:r>
                        <a:rPr lang="en" sz="800">
                          <a:latin typeface="Roboto Mono"/>
                          <a:ea typeface="Roboto Mono"/>
                          <a:cs typeface="Roboto Mono"/>
                          <a:sym typeface="Roboto Mono"/>
                        </a:rPr>
                        <a:t>Delete profile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aws iam delete-instance-profile</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DeleteInstanceProfile</a:t>
                      </a:r>
                      <a:endParaRPr sz="800">
                        <a:solidFill>
                          <a:srgbClr val="0000FF"/>
                        </a:solidFill>
                        <a:latin typeface="Roboto Mono"/>
                        <a:ea typeface="Roboto Mono"/>
                        <a:cs typeface="Roboto Mono"/>
                        <a:sym typeface="Roboto Mono"/>
                      </a:endParaRPr>
                    </a:p>
                  </a:txBody>
                  <a:tcPr marT="0" marB="0" marR="91425" marL="91425"/>
                </a:tc>
              </a:tr>
              <a:tr h="200575">
                <a:tc>
                  <a:txBody>
                    <a:bodyPr/>
                    <a:lstStyle/>
                    <a:p>
                      <a:pPr indent="0" lvl="0" marL="0" rtl="0" algn="l">
                        <a:spcBef>
                          <a:spcPts val="0"/>
                        </a:spcBef>
                        <a:spcAft>
                          <a:spcPts val="0"/>
                        </a:spcAft>
                        <a:buNone/>
                      </a:pPr>
                      <a:r>
                        <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t/>
                      </a:r>
                      <a:endParaRPr sz="800">
                        <a:solidFill>
                          <a:srgbClr val="0000FF"/>
                        </a:solidFill>
                        <a:latin typeface="Roboto Mono"/>
                        <a:ea typeface="Roboto Mono"/>
                        <a:cs typeface="Roboto Mono"/>
                        <a:sym typeface="Roboto Mono"/>
                      </a:endParaRPr>
                    </a:p>
                  </a:txBody>
                  <a:tcPr marT="0" marB="0" marR="91425" marL="91425"/>
                </a:tc>
              </a:tr>
              <a:tr h="287425">
                <a:tc>
                  <a:txBody>
                    <a:bodyPr/>
                    <a:lstStyle/>
                    <a:p>
                      <a:pPr indent="0" lvl="0" marL="0" rtl="0" algn="l">
                        <a:spcBef>
                          <a:spcPts val="0"/>
                        </a:spcBef>
                        <a:spcAft>
                          <a:spcPts val="0"/>
                        </a:spcAft>
                        <a:buNone/>
                      </a:pPr>
                      <a:r>
                        <a:rPr lang="en" sz="800">
                          <a:latin typeface="Roboto Mono"/>
                          <a:ea typeface="Roboto Mono"/>
                          <a:cs typeface="Roboto Mono"/>
                          <a:sym typeface="Roboto Mono"/>
                        </a:rPr>
                        <a:t>Attach role to running instance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aws ec2 associate-iam-instance-profile</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uFill>
                            <a:noFill/>
                          </a:uFill>
                          <a:latin typeface="Roboto Mono"/>
                          <a:ea typeface="Roboto Mono"/>
                          <a:cs typeface="Roboto Mono"/>
                          <a:sym typeface="Roboto Mono"/>
                          <a:hlinkClick r:id="rId8"/>
                        </a:rPr>
                        <a:t>AssociateIamInstanceProfile</a:t>
                      </a:r>
                      <a:endParaRPr sz="800">
                        <a:solidFill>
                          <a:srgbClr val="0000FF"/>
                        </a:solidFill>
                        <a:latin typeface="Roboto Mono"/>
                        <a:ea typeface="Roboto Mono"/>
                        <a:cs typeface="Roboto Mono"/>
                        <a:sym typeface="Roboto Mono"/>
                      </a:endParaRPr>
                    </a:p>
                  </a:txBody>
                  <a:tcPr marT="0" marB="0" marR="91425" marL="91425"/>
                </a:tc>
              </a:tr>
              <a:tr h="431150">
                <a:tc>
                  <a:txBody>
                    <a:bodyPr/>
                    <a:lstStyle/>
                    <a:p>
                      <a:pPr indent="0" lvl="0" marL="0" rtl="0" algn="l">
                        <a:spcBef>
                          <a:spcPts val="0"/>
                        </a:spcBef>
                        <a:spcAft>
                          <a:spcPts val="0"/>
                        </a:spcAft>
                        <a:buNone/>
                      </a:pPr>
                      <a:r>
                        <a:rPr lang="en" sz="800">
                          <a:latin typeface="Roboto Mono"/>
                          <a:ea typeface="Roboto Mono"/>
                          <a:cs typeface="Roboto Mono"/>
                          <a:sym typeface="Roboto Mono"/>
                        </a:rPr>
                        <a:t>Get info about profile from running instance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aws ec2 describe-iam-instance-profile-associations</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DescribeIamInstanceProfileAssociations</a:t>
                      </a:r>
                      <a:endParaRPr sz="800">
                        <a:solidFill>
                          <a:srgbClr val="0000FF"/>
                        </a:solidFill>
                        <a:latin typeface="Roboto Mono"/>
                        <a:ea typeface="Roboto Mono"/>
                        <a:cs typeface="Roboto Mono"/>
                        <a:sym typeface="Roboto Mono"/>
                      </a:endParaRPr>
                    </a:p>
                  </a:txBody>
                  <a:tcPr marT="0" marB="0" marR="91425" marL="91425"/>
                </a:tc>
              </a:tr>
              <a:tr h="287425">
                <a:tc>
                  <a:txBody>
                    <a:bodyPr/>
                    <a:lstStyle/>
                    <a:p>
                      <a:pPr indent="0" lvl="0" marL="0" rtl="0" algn="l">
                        <a:spcBef>
                          <a:spcPts val="0"/>
                        </a:spcBef>
                        <a:spcAft>
                          <a:spcPts val="0"/>
                        </a:spcAft>
                        <a:buNone/>
                      </a:pPr>
                      <a:r>
                        <a:rPr lang="en" sz="800">
                          <a:latin typeface="Roboto Mono"/>
                          <a:ea typeface="Roboto Mono"/>
                          <a:cs typeface="Roboto Mono"/>
                          <a:sym typeface="Roboto Mono"/>
                        </a:rPr>
                        <a:t>Detach a profile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latin typeface="Roboto Mono"/>
                          <a:ea typeface="Roboto Mono"/>
                          <a:cs typeface="Roboto Mono"/>
                          <a:sym typeface="Roboto Mono"/>
                        </a:rPr>
                        <a:t>aws ec2 disassociate-iam-instance-profile</a:t>
                      </a:r>
                      <a:endParaRPr sz="8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rgbClr val="0000FF"/>
                          </a:solidFill>
                          <a:highlight>
                            <a:srgbClr val="FFFFFF"/>
                          </a:highlight>
                          <a:uFill>
                            <a:noFill/>
                          </a:uFill>
                          <a:latin typeface="Roboto Mono"/>
                          <a:ea typeface="Roboto Mono"/>
                          <a:cs typeface="Roboto Mono"/>
                          <a:sym typeface="Roboto Mono"/>
                          <a:hlinkClick r:id="rId9"/>
                        </a:rPr>
                        <a:t>DisassociateIamInstanceProfile</a:t>
                      </a:r>
                      <a:endParaRPr sz="800">
                        <a:solidFill>
                          <a:srgbClr val="0000FF"/>
                        </a:solidFill>
                        <a:latin typeface="Roboto Mono"/>
                        <a:ea typeface="Roboto Mono"/>
                        <a:cs typeface="Roboto Mono"/>
                        <a:sym typeface="Roboto Mono"/>
                      </a:endParaRPr>
                    </a:p>
                  </a:txBody>
                  <a:tcPr marT="0" marB="0"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EC2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4"/>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EC2 - Instance metadata</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https://docs.aws.amazon.com/AWSEC2/latest/UserGuide/ec2-instance-metadata.html</a:t>
            </a:r>
            <a:endParaRPr sz="1000">
              <a:solidFill>
                <a:schemeClr val="hlink"/>
              </a:solidFill>
              <a:latin typeface="Roboto Mono"/>
              <a:ea typeface="Roboto Mono"/>
              <a:cs typeface="Roboto Mono"/>
              <a:sym typeface="Roboto Mono"/>
            </a:endParaRPr>
          </a:p>
        </p:txBody>
      </p:sp>
      <p:sp>
        <p:nvSpPr>
          <p:cNvPr id="274" name="Google Shape;274;p44"/>
          <p:cNvSpPr txBox="1"/>
          <p:nvPr/>
        </p:nvSpPr>
        <p:spPr>
          <a:xfrm>
            <a:off x="152400" y="914400"/>
            <a:ext cx="80109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444444"/>
                </a:solidFill>
                <a:highlight>
                  <a:srgbClr val="FFFFFF"/>
                </a:highlight>
                <a:latin typeface="Roboto Mono"/>
                <a:ea typeface="Roboto Mono"/>
                <a:cs typeface="Roboto Mono"/>
                <a:sym typeface="Roboto Mono"/>
              </a:rPr>
              <a:t>Instance metadata</a:t>
            </a:r>
            <a:r>
              <a:rPr lang="en" sz="1200">
                <a:solidFill>
                  <a:srgbClr val="444444"/>
                </a:solidFill>
                <a:highlight>
                  <a:srgbClr val="FFFFFF"/>
                </a:highlight>
                <a:latin typeface="Roboto Mono"/>
                <a:ea typeface="Roboto Mono"/>
                <a:cs typeface="Roboto Mono"/>
                <a:sym typeface="Roboto Mono"/>
              </a:rPr>
              <a:t> is data about your instance that you can use to configure or manage the running instance. Instance metadata is divided into categories. </a:t>
            </a:r>
            <a:r>
              <a:rPr lang="en" sz="1000">
                <a:solidFill>
                  <a:srgbClr val="444444"/>
                </a:solidFill>
                <a:highlight>
                  <a:srgbClr val="FFFFFF"/>
                </a:highlight>
                <a:latin typeface="Roboto Mono"/>
                <a:ea typeface="Roboto Mono"/>
                <a:cs typeface="Roboto Mono"/>
                <a:sym typeface="Roboto Mono"/>
              </a:rPr>
              <a:t>To view all categories of instance metadata from within a running instance, use the following URI:</a:t>
            </a:r>
            <a:endParaRPr sz="1000">
              <a:solidFill>
                <a:srgbClr val="444444"/>
              </a:solidFill>
              <a:highlight>
                <a:srgbClr val="FFFFFF"/>
              </a:highlight>
              <a:latin typeface="Roboto Mono"/>
              <a:ea typeface="Roboto Mono"/>
              <a:cs typeface="Roboto Mono"/>
              <a:sym typeface="Roboto Mono"/>
            </a:endParaRPr>
          </a:p>
          <a:p>
            <a:pPr indent="0" lvl="0" marL="63500" marR="63500" rtl="0" algn="l">
              <a:lnSpc>
                <a:spcPct val="115000"/>
              </a:lnSpc>
              <a:spcBef>
                <a:spcPts val="0"/>
              </a:spcBef>
              <a:spcAft>
                <a:spcPts val="0"/>
              </a:spcAft>
              <a:buNone/>
            </a:pPr>
            <a:r>
              <a:rPr lang="en" sz="1000">
                <a:solidFill>
                  <a:srgbClr val="383A42"/>
                </a:solidFill>
                <a:highlight>
                  <a:srgbClr val="FAFAFA"/>
                </a:highlight>
                <a:latin typeface="Roboto Mono"/>
                <a:ea typeface="Roboto Mono"/>
                <a:cs typeface="Roboto Mono"/>
                <a:sym typeface="Roboto Mono"/>
              </a:rPr>
              <a:t>http://169.254.169.254/latest/meta-data/</a:t>
            </a:r>
            <a:endParaRPr sz="1000">
              <a:solidFill>
                <a:srgbClr val="383A42"/>
              </a:solidFill>
              <a:highlight>
                <a:srgbClr val="FAFAFA"/>
              </a:highlight>
              <a:latin typeface="Roboto Mono"/>
              <a:ea typeface="Roboto Mono"/>
              <a:cs typeface="Roboto Mono"/>
              <a:sym typeface="Roboto Mono"/>
            </a:endParaRPr>
          </a:p>
          <a:p>
            <a:pPr indent="0" lvl="0" marL="0" rtl="0" algn="l">
              <a:spcBef>
                <a:spcPts val="0"/>
              </a:spcBef>
              <a:spcAft>
                <a:spcPts val="0"/>
              </a:spcAft>
              <a:buNone/>
            </a:pPr>
            <a:r>
              <a:t/>
            </a:r>
            <a:endParaRPr sz="1000">
              <a:solidFill>
                <a:srgbClr val="444444"/>
              </a:solidFill>
              <a:highlight>
                <a:srgbClr val="FFFFFF"/>
              </a:highlight>
              <a:latin typeface="Roboto Mono"/>
              <a:ea typeface="Roboto Mono"/>
              <a:cs typeface="Roboto Mono"/>
              <a:sym typeface="Roboto Mono"/>
            </a:endParaRPr>
          </a:p>
        </p:txBody>
      </p:sp>
      <p:sp>
        <p:nvSpPr>
          <p:cNvPr id="275" name="Google Shape;275;p44"/>
          <p:cNvSpPr txBox="1"/>
          <p:nvPr/>
        </p:nvSpPr>
        <p:spPr>
          <a:xfrm>
            <a:off x="152400" y="1524000"/>
            <a:ext cx="65907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000">
                <a:solidFill>
                  <a:srgbClr val="CC6600"/>
                </a:solidFill>
                <a:highlight>
                  <a:srgbClr val="FFFFFF"/>
                </a:highlight>
                <a:latin typeface="Roboto Mono"/>
                <a:ea typeface="Roboto Mono"/>
                <a:cs typeface="Roboto Mono"/>
                <a:sym typeface="Roboto Mono"/>
              </a:rPr>
              <a:t>Example: AMI Launch Index Value</a:t>
            </a:r>
            <a:endParaRPr b="1" sz="10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lang="en" sz="1000">
                <a:solidFill>
                  <a:srgbClr val="444444"/>
                </a:solidFill>
                <a:highlight>
                  <a:srgbClr val="FFFFFF"/>
                </a:highlight>
                <a:latin typeface="Roboto Mono"/>
                <a:ea typeface="Roboto Mono"/>
                <a:cs typeface="Roboto Mono"/>
                <a:sym typeface="Roboto Mono"/>
              </a:rPr>
              <a:t>This example demonstrates how you can use both user data and instance metadata to configure your instances.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Alice wants to launch four instances of her favorite database AMI, with the first acting as master and the remaining three acting as replicas. When she launches them, she wants to add user data about the replication strategy for each replicant. She is aware that this data will be available to all four instances, so she needs to structure the user data in a way that allows each instance to recognize which parts are applicable to it. She can do this using the ami-launch-index instance metadata value, which will be unique for each instance.</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Here is the user data that Alice has constructed:</a:t>
            </a:r>
            <a:endParaRPr sz="1000">
              <a:solidFill>
                <a:srgbClr val="444444"/>
              </a:solidFill>
              <a:highlight>
                <a:srgbClr val="FFFFFF"/>
              </a:highlight>
              <a:latin typeface="Roboto Mono"/>
              <a:ea typeface="Roboto Mono"/>
              <a:cs typeface="Roboto Mono"/>
              <a:sym typeface="Roboto Mono"/>
            </a:endParaRPr>
          </a:p>
          <a:p>
            <a:pPr indent="0" lvl="0" marL="63500" marR="63500" rtl="0" algn="l">
              <a:lnSpc>
                <a:spcPct val="100000"/>
              </a:lnSpc>
              <a:spcBef>
                <a:spcPts val="1200"/>
              </a:spcBef>
              <a:spcAft>
                <a:spcPts val="0"/>
              </a:spcAft>
              <a:buNone/>
            </a:pPr>
            <a:r>
              <a:rPr lang="en" sz="1000">
                <a:solidFill>
                  <a:srgbClr val="383A42"/>
                </a:solidFill>
                <a:highlight>
                  <a:srgbClr val="FAFAFA"/>
                </a:highlight>
                <a:latin typeface="Roboto Mono"/>
                <a:ea typeface="Roboto Mono"/>
                <a:cs typeface="Roboto Mono"/>
                <a:sym typeface="Roboto Mono"/>
              </a:rPr>
              <a:t>replicate-every=1min | replicate-every=5min | replicate-every=10min</a:t>
            </a:r>
            <a:endParaRPr sz="1000">
              <a:solidFill>
                <a:srgbClr val="383A42"/>
              </a:solidFill>
              <a:highlight>
                <a:srgbClr val="FAFAFA"/>
              </a:highlight>
              <a:latin typeface="Roboto Mono"/>
              <a:ea typeface="Roboto Mono"/>
              <a:cs typeface="Roboto Mono"/>
              <a:sym typeface="Roboto Mono"/>
            </a:endParaRPr>
          </a:p>
          <a:p>
            <a:pPr indent="0" lvl="0" marL="0" rtl="0" algn="l">
              <a:lnSpc>
                <a:spcPct val="100000"/>
              </a:lnSpc>
              <a:spcBef>
                <a:spcPts val="1200"/>
              </a:spcBef>
              <a:spcAft>
                <a:spcPts val="1200"/>
              </a:spcAft>
              <a:buNone/>
            </a:pPr>
            <a:r>
              <a:rPr lang="en" sz="1000">
                <a:solidFill>
                  <a:srgbClr val="444444"/>
                </a:solidFill>
                <a:highlight>
                  <a:srgbClr val="FFFFFF"/>
                </a:highlight>
                <a:latin typeface="Roboto Mono"/>
                <a:ea typeface="Roboto Mono"/>
                <a:cs typeface="Roboto Mono"/>
                <a:sym typeface="Roboto Mono"/>
              </a:rPr>
              <a:t>The replicate-every=1min data defines the first replicant's configuration, replicate-every=5min defines the second replicant's configuration, and so on. Alice decides to provide this data as an ASCII string with a pipe symbol (|) delimiting the data for the separate instances.</a:t>
            </a:r>
            <a:endParaRPr sz="1000">
              <a:solidFill>
                <a:srgbClr val="444444"/>
              </a:solidFill>
              <a:highlight>
                <a:srgbClr val="FFFFFF"/>
              </a:highlight>
              <a:latin typeface="Roboto Mono"/>
              <a:ea typeface="Roboto Mono"/>
              <a:cs typeface="Roboto Mono"/>
              <a:sym typeface="Roboto Mono"/>
            </a:endParaRPr>
          </a:p>
        </p:txBody>
      </p:sp>
      <p:graphicFrame>
        <p:nvGraphicFramePr>
          <p:cNvPr id="276" name="Google Shape;276;p44"/>
          <p:cNvGraphicFramePr/>
          <p:nvPr/>
        </p:nvGraphicFramePr>
        <p:xfrm>
          <a:off x="6672650" y="1411025"/>
          <a:ext cx="3000000" cy="3000000"/>
        </p:xfrm>
        <a:graphic>
          <a:graphicData uri="http://schemas.openxmlformats.org/drawingml/2006/table">
            <a:tbl>
              <a:tblPr>
                <a:solidFill>
                  <a:srgbClr val="FFFFFF"/>
                </a:solidFill>
                <a:tableStyleId>{7F711F52-7295-417C-9E7F-6962B085CEA4}</a:tableStyleId>
              </a:tblPr>
              <a:tblGrid>
                <a:gridCol w="2338000"/>
              </a:tblGrid>
              <a:tr h="16050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ami-id</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tcPr>
                </a:tc>
              </a:tr>
              <a:tr h="16050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ami-launch-index</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ami-manifest-path</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ancestor-ami-ids</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block-device-mapping/ami</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block-device-mapping/ebs</a:t>
                      </a:r>
                      <a:r>
                        <a:rPr i="1" lang="en" sz="800">
                          <a:solidFill>
                            <a:srgbClr val="444444"/>
                          </a:solidFill>
                          <a:highlight>
                            <a:srgbClr val="FFFFFF"/>
                          </a:highlight>
                          <a:latin typeface="Roboto Mono"/>
                          <a:ea typeface="Roboto Mono"/>
                          <a:cs typeface="Roboto Mono"/>
                          <a:sym typeface="Roboto Mono"/>
                        </a:rPr>
                        <a:t>N</a:t>
                      </a:r>
                      <a:endParaRPr i="1"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block-device-mapping/ephemeral</a:t>
                      </a:r>
                      <a:r>
                        <a:rPr i="1" lang="en" sz="800">
                          <a:solidFill>
                            <a:srgbClr val="444444"/>
                          </a:solidFill>
                          <a:highlight>
                            <a:srgbClr val="FFFFFF"/>
                          </a:highlight>
                          <a:latin typeface="Roboto Mono"/>
                          <a:ea typeface="Roboto Mono"/>
                          <a:cs typeface="Roboto Mono"/>
                          <a:sym typeface="Roboto Mono"/>
                        </a:rPr>
                        <a:t>N</a:t>
                      </a:r>
                      <a:endParaRPr i="1"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225">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elastic-gpus/associations/</a:t>
                      </a:r>
                      <a:r>
                        <a:rPr i="1" lang="en" sz="800">
                          <a:solidFill>
                            <a:srgbClr val="FF0000"/>
                          </a:solidFill>
                          <a:highlight>
                            <a:srgbClr val="FFFFFF"/>
                          </a:highlight>
                          <a:latin typeface="Roboto Mono"/>
                          <a:ea typeface="Roboto Mono"/>
                          <a:cs typeface="Roboto Mono"/>
                          <a:sym typeface="Roboto Mono"/>
                        </a:rPr>
                        <a:t>elastic-gpu-id</a:t>
                      </a:r>
                      <a:endParaRPr i="1" sz="800">
                        <a:solidFill>
                          <a:srgbClr val="FF0000"/>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225">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elastic-inference/associations/</a:t>
                      </a:r>
                      <a:r>
                        <a:rPr i="1" lang="en" sz="800">
                          <a:solidFill>
                            <a:srgbClr val="FF0000"/>
                          </a:solidFill>
                          <a:highlight>
                            <a:srgbClr val="FFFFFF"/>
                          </a:highlight>
                          <a:latin typeface="Roboto Mono"/>
                          <a:ea typeface="Roboto Mono"/>
                          <a:cs typeface="Roboto Mono"/>
                          <a:sym typeface="Roboto Mono"/>
                        </a:rPr>
                        <a:t>eia-id</a:t>
                      </a:r>
                      <a:endParaRPr i="1" sz="800">
                        <a:solidFill>
                          <a:srgbClr val="FF0000"/>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225">
                <a:tc>
                  <a:txBody>
                    <a:bodyPr/>
                    <a:lstStyle/>
                    <a:p>
                      <a:pPr indent="0" lvl="0" marL="0" rtl="0" algn="l">
                        <a:lnSpc>
                          <a:spcPct val="100000"/>
                        </a:lnSpc>
                        <a:spcBef>
                          <a:spcPts val="0"/>
                        </a:spcBef>
                        <a:spcAft>
                          <a:spcPts val="0"/>
                        </a:spcAft>
                        <a:buNone/>
                      </a:pPr>
                      <a:r>
                        <a:rPr b="1" lang="en" sz="800">
                          <a:solidFill>
                            <a:srgbClr val="444444"/>
                          </a:solidFill>
                          <a:highlight>
                            <a:srgbClr val="FFFFFF"/>
                          </a:highlight>
                          <a:latin typeface="Roboto Mono"/>
                          <a:ea typeface="Roboto Mono"/>
                          <a:cs typeface="Roboto Mono"/>
                          <a:sym typeface="Roboto Mono"/>
                        </a:rPr>
                        <a:t>iam/security-credentials/</a:t>
                      </a:r>
                      <a:r>
                        <a:rPr b="1" i="1" lang="en" sz="800">
                          <a:solidFill>
                            <a:srgbClr val="FF0000"/>
                          </a:solidFill>
                          <a:highlight>
                            <a:srgbClr val="FFFFFF"/>
                          </a:highlight>
                          <a:latin typeface="Roboto Mono"/>
                          <a:ea typeface="Roboto Mono"/>
                          <a:cs typeface="Roboto Mono"/>
                          <a:sym typeface="Roboto Mono"/>
                        </a:rPr>
                        <a:t>role-name</a:t>
                      </a:r>
                      <a:endParaRPr b="1" i="1" sz="800">
                        <a:solidFill>
                          <a:srgbClr val="FF0000"/>
                        </a:solidFill>
                        <a:highlight>
                          <a:srgbClr val="FFFFFF"/>
                        </a:highlight>
                        <a:latin typeface="Roboto Mono"/>
                        <a:ea typeface="Roboto Mono"/>
                        <a:cs typeface="Roboto Mono"/>
                        <a:sym typeface="Roboto Mono"/>
                      </a:endParaRPr>
                    </a:p>
                    <a:p>
                      <a:pPr indent="0" lvl="0" marL="0" rtl="0" algn="l">
                        <a:lnSpc>
                          <a:spcPct val="100000"/>
                        </a:lnSpc>
                        <a:spcBef>
                          <a:spcPts val="800"/>
                        </a:spcBef>
                        <a:spcAft>
                          <a:spcPts val="0"/>
                        </a:spcAft>
                        <a:buNone/>
                      </a:pPr>
                      <a:r>
                        <a:rPr lang="en" sz="800">
                          <a:solidFill>
                            <a:srgbClr val="444444"/>
                          </a:solidFill>
                          <a:highlight>
                            <a:srgbClr val="FFFFFF"/>
                          </a:highlight>
                          <a:latin typeface="Roboto Mono"/>
                          <a:ea typeface="Roboto Mono"/>
                          <a:cs typeface="Roboto Mono"/>
                          <a:sym typeface="Roboto Mono"/>
                        </a:rPr>
                        <a:t>If there is an IAM role associated with the instance, </a:t>
                      </a:r>
                      <a:r>
                        <a:rPr i="1" lang="en" sz="800">
                          <a:solidFill>
                            <a:srgbClr val="FF0000"/>
                          </a:solidFill>
                          <a:highlight>
                            <a:srgbClr val="FFFFFF"/>
                          </a:highlight>
                          <a:latin typeface="Roboto Mono"/>
                          <a:ea typeface="Roboto Mono"/>
                          <a:cs typeface="Roboto Mono"/>
                          <a:sym typeface="Roboto Mono"/>
                        </a:rPr>
                        <a:t>role-name</a:t>
                      </a:r>
                      <a:r>
                        <a:rPr lang="en" sz="800">
                          <a:solidFill>
                            <a:srgbClr val="444444"/>
                          </a:solidFill>
                          <a:highlight>
                            <a:srgbClr val="FFFFFF"/>
                          </a:highlight>
                          <a:latin typeface="Roboto Mono"/>
                          <a:ea typeface="Roboto Mono"/>
                          <a:cs typeface="Roboto Mono"/>
                          <a:sym typeface="Roboto Mono"/>
                        </a:rPr>
                        <a:t> is the name of the role, and </a:t>
                      </a:r>
                      <a:r>
                        <a:rPr i="1" lang="en" sz="800">
                          <a:solidFill>
                            <a:srgbClr val="FF0000"/>
                          </a:solidFill>
                          <a:highlight>
                            <a:srgbClr val="FFFFFF"/>
                          </a:highlight>
                          <a:latin typeface="Roboto Mono"/>
                          <a:ea typeface="Roboto Mono"/>
                          <a:cs typeface="Roboto Mono"/>
                          <a:sym typeface="Roboto Mono"/>
                        </a:rPr>
                        <a:t>role-name</a:t>
                      </a:r>
                      <a:r>
                        <a:rPr lang="en" sz="800">
                          <a:solidFill>
                            <a:srgbClr val="444444"/>
                          </a:solidFill>
                          <a:highlight>
                            <a:srgbClr val="FFFFFF"/>
                          </a:highlight>
                          <a:latin typeface="Roboto Mono"/>
                          <a:ea typeface="Roboto Mono"/>
                          <a:cs typeface="Roboto Mono"/>
                          <a:sym typeface="Roboto Mono"/>
                        </a:rPr>
                        <a:t> contains the temporary security credentials associated with the role. Otherwise, not present.</a:t>
                      </a:r>
                      <a:endParaRPr i="1" sz="800">
                        <a:solidFill>
                          <a:srgbClr val="FF0000"/>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instance-type</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hostname</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77" name="Google Shape;277;p44"/>
          <p:cNvSpPr txBox="1"/>
          <p:nvPr/>
        </p:nvSpPr>
        <p:spPr>
          <a:xfrm>
            <a:off x="6858000" y="0"/>
            <a:ext cx="2621700" cy="14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00FF"/>
                </a:solidFill>
                <a:highlight>
                  <a:srgbClr val="FAFAFA"/>
                </a:highlight>
                <a:latin typeface="Cambria"/>
                <a:ea typeface="Cambria"/>
                <a:cs typeface="Cambria"/>
                <a:sym typeface="Cambria"/>
              </a:rPr>
              <a:t>{</a:t>
            </a:r>
            <a:endParaRPr sz="800">
              <a:solidFill>
                <a:srgbClr val="0000FF"/>
              </a:solidFill>
              <a:highlight>
                <a:srgbClr val="FAFAFA"/>
              </a:highlight>
              <a:latin typeface="Cambria"/>
              <a:ea typeface="Cambria"/>
              <a:cs typeface="Cambria"/>
              <a:sym typeface="Cambria"/>
            </a:endParaRPr>
          </a:p>
          <a:p>
            <a:pPr indent="0" lvl="0" marL="0" rtl="0" algn="l">
              <a:spcBef>
                <a:spcPts val="0"/>
              </a:spcBef>
              <a:spcAft>
                <a:spcPts val="0"/>
              </a:spcAft>
              <a:buNone/>
            </a:pPr>
            <a:r>
              <a:rPr lang="en" sz="800">
                <a:solidFill>
                  <a:srgbClr val="0000FF"/>
                </a:solidFill>
                <a:highlight>
                  <a:srgbClr val="FAFAFA"/>
                </a:highlight>
                <a:latin typeface="Cambria"/>
                <a:ea typeface="Cambria"/>
                <a:cs typeface="Cambria"/>
                <a:sym typeface="Cambria"/>
              </a:rPr>
              <a:t>  </a:t>
            </a:r>
            <a:r>
              <a:rPr lang="en" sz="800">
                <a:solidFill>
                  <a:srgbClr val="0000FF"/>
                </a:solidFill>
                <a:latin typeface="Cambria"/>
                <a:ea typeface="Cambria"/>
                <a:cs typeface="Cambria"/>
                <a:sym typeface="Cambria"/>
              </a:rPr>
              <a:t>"Code"</a:t>
            </a:r>
            <a:r>
              <a:rPr lang="en" sz="800">
                <a:solidFill>
                  <a:srgbClr val="0000FF"/>
                </a:solidFill>
                <a:highlight>
                  <a:srgbClr val="FAFAFA"/>
                </a:highlight>
                <a:latin typeface="Cambria"/>
                <a:ea typeface="Cambria"/>
                <a:cs typeface="Cambria"/>
                <a:sym typeface="Cambria"/>
              </a:rPr>
              <a:t> : </a:t>
            </a:r>
            <a:r>
              <a:rPr lang="en" sz="800">
                <a:solidFill>
                  <a:srgbClr val="0000FF"/>
                </a:solidFill>
                <a:latin typeface="Cambria"/>
                <a:ea typeface="Cambria"/>
                <a:cs typeface="Cambria"/>
                <a:sym typeface="Cambria"/>
              </a:rPr>
              <a:t>"Success"</a:t>
            </a:r>
            <a:r>
              <a:rPr lang="en" sz="800">
                <a:solidFill>
                  <a:srgbClr val="0000FF"/>
                </a:solidFill>
                <a:highlight>
                  <a:srgbClr val="FAFAFA"/>
                </a:highlight>
                <a:latin typeface="Cambria"/>
                <a:ea typeface="Cambria"/>
                <a:cs typeface="Cambria"/>
                <a:sym typeface="Cambria"/>
              </a:rPr>
              <a:t>,</a:t>
            </a:r>
            <a:endParaRPr sz="800">
              <a:solidFill>
                <a:srgbClr val="0000FF"/>
              </a:solidFill>
              <a:highlight>
                <a:srgbClr val="FAFAFA"/>
              </a:highlight>
              <a:latin typeface="Cambria"/>
              <a:ea typeface="Cambria"/>
              <a:cs typeface="Cambria"/>
              <a:sym typeface="Cambria"/>
            </a:endParaRPr>
          </a:p>
          <a:p>
            <a:pPr indent="0" lvl="0" marL="0" rtl="0" algn="l">
              <a:spcBef>
                <a:spcPts val="0"/>
              </a:spcBef>
              <a:spcAft>
                <a:spcPts val="0"/>
              </a:spcAft>
              <a:buNone/>
            </a:pPr>
            <a:r>
              <a:rPr lang="en" sz="800">
                <a:solidFill>
                  <a:srgbClr val="0000FF"/>
                </a:solidFill>
                <a:highlight>
                  <a:srgbClr val="FAFAFA"/>
                </a:highlight>
                <a:latin typeface="Cambria"/>
                <a:ea typeface="Cambria"/>
                <a:cs typeface="Cambria"/>
                <a:sym typeface="Cambria"/>
              </a:rPr>
              <a:t>  </a:t>
            </a:r>
            <a:r>
              <a:rPr lang="en" sz="800">
                <a:solidFill>
                  <a:srgbClr val="0000FF"/>
                </a:solidFill>
                <a:latin typeface="Cambria"/>
                <a:ea typeface="Cambria"/>
                <a:cs typeface="Cambria"/>
                <a:sym typeface="Cambria"/>
              </a:rPr>
              <a:t>"LastUpdated"</a:t>
            </a:r>
            <a:r>
              <a:rPr lang="en" sz="800">
                <a:solidFill>
                  <a:srgbClr val="0000FF"/>
                </a:solidFill>
                <a:highlight>
                  <a:srgbClr val="FAFAFA"/>
                </a:highlight>
                <a:latin typeface="Cambria"/>
                <a:ea typeface="Cambria"/>
                <a:cs typeface="Cambria"/>
                <a:sym typeface="Cambria"/>
              </a:rPr>
              <a:t> : </a:t>
            </a:r>
            <a:r>
              <a:rPr lang="en" sz="800">
                <a:solidFill>
                  <a:srgbClr val="0000FF"/>
                </a:solidFill>
                <a:latin typeface="Cambria"/>
                <a:ea typeface="Cambria"/>
                <a:cs typeface="Cambria"/>
                <a:sym typeface="Cambria"/>
              </a:rPr>
              <a:t>"2012-04-26T16:39:16Z"</a:t>
            </a:r>
            <a:r>
              <a:rPr lang="en" sz="800">
                <a:solidFill>
                  <a:srgbClr val="0000FF"/>
                </a:solidFill>
                <a:highlight>
                  <a:srgbClr val="FAFAFA"/>
                </a:highlight>
                <a:latin typeface="Cambria"/>
                <a:ea typeface="Cambria"/>
                <a:cs typeface="Cambria"/>
                <a:sym typeface="Cambria"/>
              </a:rPr>
              <a:t>,</a:t>
            </a:r>
            <a:endParaRPr sz="800">
              <a:solidFill>
                <a:srgbClr val="0000FF"/>
              </a:solidFill>
              <a:highlight>
                <a:srgbClr val="FAFAFA"/>
              </a:highlight>
              <a:latin typeface="Cambria"/>
              <a:ea typeface="Cambria"/>
              <a:cs typeface="Cambria"/>
              <a:sym typeface="Cambria"/>
            </a:endParaRPr>
          </a:p>
          <a:p>
            <a:pPr indent="0" lvl="0" marL="0" rtl="0" algn="l">
              <a:spcBef>
                <a:spcPts val="0"/>
              </a:spcBef>
              <a:spcAft>
                <a:spcPts val="0"/>
              </a:spcAft>
              <a:buNone/>
            </a:pPr>
            <a:r>
              <a:rPr lang="en" sz="800">
                <a:solidFill>
                  <a:srgbClr val="0000FF"/>
                </a:solidFill>
                <a:highlight>
                  <a:srgbClr val="FAFAFA"/>
                </a:highlight>
                <a:latin typeface="Cambria"/>
                <a:ea typeface="Cambria"/>
                <a:cs typeface="Cambria"/>
                <a:sym typeface="Cambria"/>
              </a:rPr>
              <a:t>  </a:t>
            </a:r>
            <a:r>
              <a:rPr lang="en" sz="800">
                <a:solidFill>
                  <a:srgbClr val="0000FF"/>
                </a:solidFill>
                <a:latin typeface="Cambria"/>
                <a:ea typeface="Cambria"/>
                <a:cs typeface="Cambria"/>
                <a:sym typeface="Cambria"/>
              </a:rPr>
              <a:t>"Type"</a:t>
            </a:r>
            <a:r>
              <a:rPr lang="en" sz="800">
                <a:solidFill>
                  <a:srgbClr val="0000FF"/>
                </a:solidFill>
                <a:highlight>
                  <a:srgbClr val="FAFAFA"/>
                </a:highlight>
                <a:latin typeface="Cambria"/>
                <a:ea typeface="Cambria"/>
                <a:cs typeface="Cambria"/>
                <a:sym typeface="Cambria"/>
              </a:rPr>
              <a:t> : </a:t>
            </a:r>
            <a:r>
              <a:rPr lang="en" sz="800">
                <a:solidFill>
                  <a:srgbClr val="0000FF"/>
                </a:solidFill>
                <a:latin typeface="Cambria"/>
                <a:ea typeface="Cambria"/>
                <a:cs typeface="Cambria"/>
                <a:sym typeface="Cambria"/>
              </a:rPr>
              <a:t>"AWS-HMAC"</a:t>
            </a:r>
            <a:r>
              <a:rPr lang="en" sz="800">
                <a:solidFill>
                  <a:srgbClr val="0000FF"/>
                </a:solidFill>
                <a:highlight>
                  <a:srgbClr val="FAFAFA"/>
                </a:highlight>
                <a:latin typeface="Cambria"/>
                <a:ea typeface="Cambria"/>
                <a:cs typeface="Cambria"/>
                <a:sym typeface="Cambria"/>
              </a:rPr>
              <a:t>,</a:t>
            </a:r>
            <a:endParaRPr sz="800">
              <a:solidFill>
                <a:srgbClr val="0000FF"/>
              </a:solidFill>
              <a:highlight>
                <a:srgbClr val="FAFAFA"/>
              </a:highlight>
              <a:latin typeface="Cambria"/>
              <a:ea typeface="Cambria"/>
              <a:cs typeface="Cambria"/>
              <a:sym typeface="Cambria"/>
            </a:endParaRPr>
          </a:p>
          <a:p>
            <a:pPr indent="0" lvl="0" marL="0" rtl="0" algn="l">
              <a:spcBef>
                <a:spcPts val="0"/>
              </a:spcBef>
              <a:spcAft>
                <a:spcPts val="0"/>
              </a:spcAft>
              <a:buNone/>
            </a:pPr>
            <a:r>
              <a:rPr lang="en" sz="800">
                <a:solidFill>
                  <a:srgbClr val="0000FF"/>
                </a:solidFill>
                <a:highlight>
                  <a:srgbClr val="FAFAFA"/>
                </a:highlight>
                <a:latin typeface="Cambria"/>
                <a:ea typeface="Cambria"/>
                <a:cs typeface="Cambria"/>
                <a:sym typeface="Cambria"/>
              </a:rPr>
              <a:t>  </a:t>
            </a:r>
            <a:r>
              <a:rPr lang="en" sz="800">
                <a:solidFill>
                  <a:srgbClr val="0000FF"/>
                </a:solidFill>
                <a:latin typeface="Cambria"/>
                <a:ea typeface="Cambria"/>
                <a:cs typeface="Cambria"/>
                <a:sym typeface="Cambria"/>
              </a:rPr>
              <a:t>"AccessKeyId"</a:t>
            </a:r>
            <a:r>
              <a:rPr lang="en" sz="800">
                <a:solidFill>
                  <a:srgbClr val="0000FF"/>
                </a:solidFill>
                <a:highlight>
                  <a:srgbClr val="FAFAFA"/>
                </a:highlight>
                <a:latin typeface="Cambria"/>
                <a:ea typeface="Cambria"/>
                <a:cs typeface="Cambria"/>
                <a:sym typeface="Cambria"/>
              </a:rPr>
              <a:t> : </a:t>
            </a:r>
            <a:r>
              <a:rPr lang="en" sz="800">
                <a:solidFill>
                  <a:srgbClr val="0000FF"/>
                </a:solidFill>
                <a:latin typeface="Cambria"/>
                <a:ea typeface="Cambria"/>
                <a:cs typeface="Cambria"/>
                <a:sym typeface="Cambria"/>
              </a:rPr>
              <a:t>"ASIAIOSFODNN7EXAMPLE"</a:t>
            </a:r>
            <a:r>
              <a:rPr lang="en" sz="800">
                <a:solidFill>
                  <a:srgbClr val="0000FF"/>
                </a:solidFill>
                <a:highlight>
                  <a:srgbClr val="FAFAFA"/>
                </a:highlight>
                <a:latin typeface="Cambria"/>
                <a:ea typeface="Cambria"/>
                <a:cs typeface="Cambria"/>
                <a:sym typeface="Cambria"/>
              </a:rPr>
              <a:t>,</a:t>
            </a:r>
            <a:endParaRPr sz="800">
              <a:solidFill>
                <a:srgbClr val="0000FF"/>
              </a:solidFill>
              <a:highlight>
                <a:srgbClr val="FAFAFA"/>
              </a:highlight>
              <a:latin typeface="Cambria"/>
              <a:ea typeface="Cambria"/>
              <a:cs typeface="Cambria"/>
              <a:sym typeface="Cambria"/>
            </a:endParaRPr>
          </a:p>
          <a:p>
            <a:pPr indent="0" lvl="0" marL="0" rtl="0" algn="l">
              <a:spcBef>
                <a:spcPts val="0"/>
              </a:spcBef>
              <a:spcAft>
                <a:spcPts val="0"/>
              </a:spcAft>
              <a:buNone/>
            </a:pPr>
            <a:r>
              <a:rPr lang="en" sz="800">
                <a:solidFill>
                  <a:srgbClr val="0000FF"/>
                </a:solidFill>
                <a:highlight>
                  <a:srgbClr val="FAFAFA"/>
                </a:highlight>
                <a:latin typeface="Cambria"/>
                <a:ea typeface="Cambria"/>
                <a:cs typeface="Cambria"/>
                <a:sym typeface="Cambria"/>
              </a:rPr>
              <a:t>  </a:t>
            </a:r>
            <a:r>
              <a:rPr lang="en" sz="800">
                <a:solidFill>
                  <a:srgbClr val="0000FF"/>
                </a:solidFill>
                <a:latin typeface="Cambria"/>
                <a:ea typeface="Cambria"/>
                <a:cs typeface="Cambria"/>
                <a:sym typeface="Cambria"/>
              </a:rPr>
              <a:t>"SecretAccessKey"</a:t>
            </a:r>
            <a:r>
              <a:rPr lang="en" sz="800">
                <a:solidFill>
                  <a:srgbClr val="0000FF"/>
                </a:solidFill>
                <a:highlight>
                  <a:srgbClr val="FAFAFA"/>
                </a:highlight>
                <a:latin typeface="Cambria"/>
                <a:ea typeface="Cambria"/>
                <a:cs typeface="Cambria"/>
                <a:sym typeface="Cambria"/>
              </a:rPr>
              <a:t> : </a:t>
            </a:r>
            <a:r>
              <a:rPr lang="en" sz="800">
                <a:solidFill>
                  <a:srgbClr val="0000FF"/>
                </a:solidFill>
                <a:latin typeface="Cambria"/>
                <a:ea typeface="Cambria"/>
                <a:cs typeface="Cambria"/>
                <a:sym typeface="Cambria"/>
              </a:rPr>
              <a:t>"wJalrXUtnFEMI/K7MDENG/bPxRfiCYEXAMPLEKEY"</a:t>
            </a:r>
            <a:r>
              <a:rPr lang="en" sz="800">
                <a:solidFill>
                  <a:srgbClr val="0000FF"/>
                </a:solidFill>
                <a:highlight>
                  <a:srgbClr val="FAFAFA"/>
                </a:highlight>
                <a:latin typeface="Cambria"/>
                <a:ea typeface="Cambria"/>
                <a:cs typeface="Cambria"/>
                <a:sym typeface="Cambria"/>
              </a:rPr>
              <a:t>,</a:t>
            </a:r>
            <a:endParaRPr sz="800">
              <a:solidFill>
                <a:srgbClr val="0000FF"/>
              </a:solidFill>
              <a:highlight>
                <a:srgbClr val="FAFAFA"/>
              </a:highlight>
              <a:latin typeface="Cambria"/>
              <a:ea typeface="Cambria"/>
              <a:cs typeface="Cambria"/>
              <a:sym typeface="Cambria"/>
            </a:endParaRPr>
          </a:p>
          <a:p>
            <a:pPr indent="0" lvl="0" marL="0" rtl="0" algn="l">
              <a:spcBef>
                <a:spcPts val="0"/>
              </a:spcBef>
              <a:spcAft>
                <a:spcPts val="0"/>
              </a:spcAft>
              <a:buNone/>
            </a:pPr>
            <a:r>
              <a:rPr lang="en" sz="800">
                <a:solidFill>
                  <a:srgbClr val="0000FF"/>
                </a:solidFill>
                <a:highlight>
                  <a:srgbClr val="FAFAFA"/>
                </a:highlight>
                <a:latin typeface="Cambria"/>
                <a:ea typeface="Cambria"/>
                <a:cs typeface="Cambria"/>
                <a:sym typeface="Cambria"/>
              </a:rPr>
              <a:t>  </a:t>
            </a:r>
            <a:r>
              <a:rPr lang="en" sz="800">
                <a:solidFill>
                  <a:srgbClr val="0000FF"/>
                </a:solidFill>
                <a:latin typeface="Cambria"/>
                <a:ea typeface="Cambria"/>
                <a:cs typeface="Cambria"/>
                <a:sym typeface="Cambria"/>
              </a:rPr>
              <a:t>"Token"</a:t>
            </a:r>
            <a:r>
              <a:rPr lang="en" sz="800">
                <a:solidFill>
                  <a:srgbClr val="0000FF"/>
                </a:solidFill>
                <a:highlight>
                  <a:srgbClr val="FAFAFA"/>
                </a:highlight>
                <a:latin typeface="Cambria"/>
                <a:ea typeface="Cambria"/>
                <a:cs typeface="Cambria"/>
                <a:sym typeface="Cambria"/>
              </a:rPr>
              <a:t> : </a:t>
            </a:r>
            <a:r>
              <a:rPr lang="en" sz="800">
                <a:solidFill>
                  <a:srgbClr val="0000FF"/>
                </a:solidFill>
                <a:latin typeface="Cambria"/>
                <a:ea typeface="Cambria"/>
                <a:cs typeface="Cambria"/>
                <a:sym typeface="Cambria"/>
              </a:rPr>
              <a:t>"</a:t>
            </a:r>
            <a:r>
              <a:rPr i="1" lang="en" sz="800">
                <a:solidFill>
                  <a:srgbClr val="0000FF"/>
                </a:solidFill>
                <a:latin typeface="Cambria"/>
                <a:ea typeface="Cambria"/>
                <a:cs typeface="Cambria"/>
                <a:sym typeface="Cambria"/>
              </a:rPr>
              <a:t>token</a:t>
            </a:r>
            <a:r>
              <a:rPr lang="en" sz="800">
                <a:solidFill>
                  <a:srgbClr val="0000FF"/>
                </a:solidFill>
                <a:latin typeface="Cambria"/>
                <a:ea typeface="Cambria"/>
                <a:cs typeface="Cambria"/>
                <a:sym typeface="Cambria"/>
              </a:rPr>
              <a:t>"</a:t>
            </a:r>
            <a:r>
              <a:rPr lang="en" sz="800">
                <a:solidFill>
                  <a:srgbClr val="0000FF"/>
                </a:solidFill>
                <a:highlight>
                  <a:srgbClr val="FAFAFA"/>
                </a:highlight>
                <a:latin typeface="Cambria"/>
                <a:ea typeface="Cambria"/>
                <a:cs typeface="Cambria"/>
                <a:sym typeface="Cambria"/>
              </a:rPr>
              <a:t>,</a:t>
            </a:r>
            <a:endParaRPr sz="800">
              <a:solidFill>
                <a:srgbClr val="0000FF"/>
              </a:solidFill>
              <a:highlight>
                <a:srgbClr val="FAFAFA"/>
              </a:highlight>
              <a:latin typeface="Cambria"/>
              <a:ea typeface="Cambria"/>
              <a:cs typeface="Cambria"/>
              <a:sym typeface="Cambria"/>
            </a:endParaRPr>
          </a:p>
          <a:p>
            <a:pPr indent="0" lvl="0" marL="0" rtl="0" algn="l">
              <a:spcBef>
                <a:spcPts val="0"/>
              </a:spcBef>
              <a:spcAft>
                <a:spcPts val="0"/>
              </a:spcAft>
              <a:buNone/>
            </a:pPr>
            <a:r>
              <a:rPr lang="en" sz="800">
                <a:solidFill>
                  <a:srgbClr val="0000FF"/>
                </a:solidFill>
                <a:highlight>
                  <a:srgbClr val="FAFAFA"/>
                </a:highlight>
                <a:latin typeface="Cambria"/>
                <a:ea typeface="Cambria"/>
                <a:cs typeface="Cambria"/>
                <a:sym typeface="Cambria"/>
              </a:rPr>
              <a:t>  </a:t>
            </a:r>
            <a:r>
              <a:rPr lang="en" sz="800">
                <a:solidFill>
                  <a:srgbClr val="0000FF"/>
                </a:solidFill>
                <a:latin typeface="Cambria"/>
                <a:ea typeface="Cambria"/>
                <a:cs typeface="Cambria"/>
                <a:sym typeface="Cambria"/>
              </a:rPr>
              <a:t>"Expiration"</a:t>
            </a:r>
            <a:r>
              <a:rPr lang="en" sz="800">
                <a:solidFill>
                  <a:srgbClr val="0000FF"/>
                </a:solidFill>
                <a:highlight>
                  <a:srgbClr val="FAFAFA"/>
                </a:highlight>
                <a:latin typeface="Cambria"/>
                <a:ea typeface="Cambria"/>
                <a:cs typeface="Cambria"/>
                <a:sym typeface="Cambria"/>
              </a:rPr>
              <a:t> : </a:t>
            </a:r>
            <a:r>
              <a:rPr lang="en" sz="800">
                <a:solidFill>
                  <a:srgbClr val="0000FF"/>
                </a:solidFill>
                <a:latin typeface="Cambria"/>
                <a:ea typeface="Cambria"/>
                <a:cs typeface="Cambria"/>
                <a:sym typeface="Cambria"/>
              </a:rPr>
              <a:t>"2017-05-17T15:09:54Z"</a:t>
            </a:r>
            <a:endParaRPr sz="800">
              <a:solidFill>
                <a:srgbClr val="0000FF"/>
              </a:solidFill>
              <a:highlight>
                <a:srgbClr val="FAFAFA"/>
              </a:highlight>
              <a:latin typeface="Cambria"/>
              <a:ea typeface="Cambria"/>
              <a:cs typeface="Cambria"/>
              <a:sym typeface="Cambria"/>
            </a:endParaRPr>
          </a:p>
          <a:p>
            <a:pPr indent="0" lvl="0" marL="0" rtl="0" algn="l">
              <a:spcBef>
                <a:spcPts val="0"/>
              </a:spcBef>
              <a:spcAft>
                <a:spcPts val="0"/>
              </a:spcAft>
              <a:buNone/>
            </a:pPr>
            <a:r>
              <a:rPr lang="en" sz="800">
                <a:solidFill>
                  <a:srgbClr val="0000FF"/>
                </a:solidFill>
                <a:highlight>
                  <a:srgbClr val="FAFAFA"/>
                </a:highlight>
                <a:latin typeface="Cambria"/>
                <a:ea typeface="Cambria"/>
                <a:cs typeface="Cambria"/>
                <a:sym typeface="Cambria"/>
              </a:rPr>
              <a:t>}</a:t>
            </a:r>
            <a:endParaRPr sz="800">
              <a:solidFill>
                <a:srgbClr val="0000FF"/>
              </a:solidFill>
              <a:latin typeface="Cambria"/>
              <a:ea typeface="Cambria"/>
              <a:cs typeface="Cambria"/>
              <a:sym typeface="Cambria"/>
            </a:endParaRPr>
          </a:p>
        </p:txBody>
      </p:sp>
      <p:sp>
        <p:nvSpPr>
          <p:cNvPr id="278" name="Google Shape;278;p44"/>
          <p:cNvSpPr txBox="1"/>
          <p:nvPr/>
        </p:nvSpPr>
        <p:spPr>
          <a:xfrm>
            <a:off x="2590800" y="0"/>
            <a:ext cx="6802800" cy="355500"/>
          </a:xfrm>
          <a:prstGeom prst="rect">
            <a:avLst/>
          </a:prstGeom>
          <a:noFill/>
          <a:ln>
            <a:noFill/>
          </a:ln>
        </p:spPr>
        <p:txBody>
          <a:bodyPr anchorCtr="0" anchor="t" bIns="91425" lIns="91425" spcFirstLastPara="1" rIns="91425" wrap="square" tIns="91425">
            <a:noAutofit/>
          </a:bodyPr>
          <a:lstStyle/>
          <a:p>
            <a:pPr indent="0" lvl="0" marL="63500" marR="63500" rtl="0" algn="l">
              <a:lnSpc>
                <a:spcPct val="115000"/>
              </a:lnSpc>
              <a:spcBef>
                <a:spcPts val="0"/>
              </a:spcBef>
              <a:spcAft>
                <a:spcPts val="0"/>
              </a:spcAft>
              <a:buNone/>
            </a:pPr>
            <a:r>
              <a:rPr b="1" lang="en" sz="1050">
                <a:solidFill>
                  <a:srgbClr val="383A42"/>
                </a:solidFill>
                <a:highlight>
                  <a:srgbClr val="FAFAFA"/>
                </a:highlight>
                <a:latin typeface="Courier New"/>
                <a:ea typeface="Courier New"/>
                <a:cs typeface="Courier New"/>
                <a:sym typeface="Courier New"/>
              </a:rPr>
              <a:t>curl http://169.254.169.254/latest/meta-data/iam/security-credentials/s3access</a:t>
            </a:r>
            <a:endParaRPr b="1" sz="1050">
              <a:solidFill>
                <a:srgbClr val="383A42"/>
              </a:solidFill>
              <a:highlight>
                <a:srgbClr val="FAFAFA"/>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050">
              <a:solidFill>
                <a:srgbClr val="444444"/>
              </a:solidFill>
              <a:highlight>
                <a:srgbClr val="FFFFFF"/>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45"/>
          <p:cNvPicPr preferRelativeResize="0"/>
          <p:nvPr/>
        </p:nvPicPr>
        <p:blipFill>
          <a:blip r:embed="rId3">
            <a:alphaModFix/>
          </a:blip>
          <a:stretch>
            <a:fillRect/>
          </a:stretch>
        </p:blipFill>
        <p:spPr>
          <a:xfrm>
            <a:off x="152400" y="152400"/>
            <a:ext cx="4785350" cy="2285550"/>
          </a:xfrm>
          <a:prstGeom prst="rect">
            <a:avLst/>
          </a:prstGeom>
          <a:noFill/>
          <a:ln>
            <a:noFill/>
          </a:ln>
        </p:spPr>
      </p:pic>
      <p:pic>
        <p:nvPicPr>
          <p:cNvPr id="284" name="Google Shape;284;p45"/>
          <p:cNvPicPr preferRelativeResize="0"/>
          <p:nvPr/>
        </p:nvPicPr>
        <p:blipFill>
          <a:blip r:embed="rId4">
            <a:alphaModFix/>
          </a:blip>
          <a:stretch>
            <a:fillRect/>
          </a:stretch>
        </p:blipFill>
        <p:spPr>
          <a:xfrm>
            <a:off x="152400" y="2590350"/>
            <a:ext cx="4785350" cy="2322572"/>
          </a:xfrm>
          <a:prstGeom prst="rect">
            <a:avLst/>
          </a:prstGeom>
          <a:noFill/>
          <a:ln>
            <a:noFill/>
          </a:ln>
        </p:spPr>
      </p:pic>
      <p:pic>
        <p:nvPicPr>
          <p:cNvPr id="285" name="Google Shape;285;p45"/>
          <p:cNvPicPr preferRelativeResize="0"/>
          <p:nvPr/>
        </p:nvPicPr>
        <p:blipFill>
          <a:blip r:embed="rId5">
            <a:alphaModFix/>
          </a:blip>
          <a:stretch>
            <a:fillRect/>
          </a:stretch>
        </p:blipFill>
        <p:spPr>
          <a:xfrm>
            <a:off x="5090150" y="152400"/>
            <a:ext cx="3901450" cy="1974017"/>
          </a:xfrm>
          <a:prstGeom prst="rect">
            <a:avLst/>
          </a:prstGeom>
          <a:noFill/>
          <a:ln>
            <a:noFill/>
          </a:ln>
        </p:spPr>
      </p:pic>
      <p:pic>
        <p:nvPicPr>
          <p:cNvPr id="286" name="Google Shape;286;p45"/>
          <p:cNvPicPr preferRelativeResize="0"/>
          <p:nvPr/>
        </p:nvPicPr>
        <p:blipFill>
          <a:blip r:embed="rId6">
            <a:alphaModFix/>
          </a:blip>
          <a:stretch>
            <a:fillRect/>
          </a:stretch>
        </p:blipFill>
        <p:spPr>
          <a:xfrm>
            <a:off x="5090150" y="2241375"/>
            <a:ext cx="4008476" cy="1543375"/>
          </a:xfrm>
          <a:prstGeom prst="rect">
            <a:avLst/>
          </a:prstGeom>
          <a:noFill/>
          <a:ln>
            <a:noFill/>
          </a:ln>
        </p:spPr>
      </p:pic>
      <p:pic>
        <p:nvPicPr>
          <p:cNvPr id="287" name="Google Shape;287;p45"/>
          <p:cNvPicPr preferRelativeResize="0"/>
          <p:nvPr/>
        </p:nvPicPr>
        <p:blipFill>
          <a:blip r:embed="rId7">
            <a:alphaModFix/>
          </a:blip>
          <a:stretch>
            <a:fillRect/>
          </a:stretch>
        </p:blipFill>
        <p:spPr>
          <a:xfrm>
            <a:off x="5629975" y="3513300"/>
            <a:ext cx="2564727" cy="154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6"/>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EC2Rescue Tool</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100" u="sng">
                <a:solidFill>
                  <a:schemeClr val="hlink"/>
                </a:solidFill>
                <a:latin typeface="Droid Sans"/>
                <a:ea typeface="Droid Sans"/>
                <a:cs typeface="Droid Sans"/>
                <a:sym typeface="Droid Sans"/>
                <a:hlinkClick r:id="rId3"/>
              </a:rPr>
              <a:t>https://docs.aws.amazon.com/systems-manager/latest/userguide/automation-ec2rescue.html</a:t>
            </a:r>
            <a:endParaRPr sz="1000">
              <a:solidFill>
                <a:schemeClr val="hlink"/>
              </a:solidFill>
              <a:latin typeface="Droid Sans"/>
              <a:ea typeface="Droid Sans"/>
              <a:cs typeface="Droid Sans"/>
              <a:sym typeface="Droid Sans"/>
            </a:endParaRPr>
          </a:p>
        </p:txBody>
      </p:sp>
      <p:sp>
        <p:nvSpPr>
          <p:cNvPr id="293" name="Google Shape;293;p46"/>
          <p:cNvSpPr txBox="1"/>
          <p:nvPr/>
        </p:nvSpPr>
        <p:spPr>
          <a:xfrm>
            <a:off x="152400" y="7620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200">
                <a:solidFill>
                  <a:srgbClr val="444444"/>
                </a:solidFill>
                <a:highlight>
                  <a:srgbClr val="FFFFFF"/>
                </a:highlight>
                <a:latin typeface="Droid Sans"/>
                <a:ea typeface="Droid Sans"/>
                <a:cs typeface="Droid Sans"/>
                <a:sym typeface="Droid Sans"/>
              </a:rPr>
              <a:t>EC2Rescue can help you diagnose and troubleshoot problems on EC2 Linux and Windows Server instances. You can run the tool manually Or, you can run the tool automatically by using Systems Manager Automation and the </a:t>
            </a:r>
            <a:r>
              <a:rPr b="1" lang="en" sz="1200">
                <a:solidFill>
                  <a:srgbClr val="444444"/>
                </a:solidFill>
                <a:highlight>
                  <a:srgbClr val="FFFFFF"/>
                </a:highlight>
                <a:latin typeface="Droid Sans"/>
                <a:ea typeface="Droid Sans"/>
                <a:cs typeface="Droid Sans"/>
                <a:sym typeface="Droid Sans"/>
              </a:rPr>
              <a:t>AWSSupport-ExecuteEC2Rescue</a:t>
            </a:r>
            <a:r>
              <a:rPr lang="en" sz="1200">
                <a:solidFill>
                  <a:srgbClr val="444444"/>
                </a:solidFill>
                <a:highlight>
                  <a:srgbClr val="FFFFFF"/>
                </a:highlight>
                <a:latin typeface="Droid Sans"/>
                <a:ea typeface="Droid Sans"/>
                <a:cs typeface="Droid Sans"/>
                <a:sym typeface="Droid Sans"/>
              </a:rPr>
              <a:t> document. The </a:t>
            </a:r>
            <a:r>
              <a:rPr b="1" lang="en" sz="1200">
                <a:solidFill>
                  <a:srgbClr val="444444"/>
                </a:solidFill>
                <a:highlight>
                  <a:srgbClr val="FFFFFF"/>
                </a:highlight>
                <a:latin typeface="Droid Sans"/>
                <a:ea typeface="Droid Sans"/>
                <a:cs typeface="Droid Sans"/>
                <a:sym typeface="Droid Sans"/>
              </a:rPr>
              <a:t>AWSSupport-ExecuteEC2Rescue</a:t>
            </a:r>
            <a:r>
              <a:rPr lang="en" sz="1200">
                <a:solidFill>
                  <a:srgbClr val="444444"/>
                </a:solidFill>
                <a:highlight>
                  <a:srgbClr val="FFFFFF"/>
                </a:highlight>
                <a:latin typeface="Droid Sans"/>
                <a:ea typeface="Droid Sans"/>
                <a:cs typeface="Droid Sans"/>
                <a:sym typeface="Droid Sans"/>
              </a:rPr>
              <a:t> document is designed to perform a combination of Systems Manager actions, AWS CloudFormation actions, and Lambda functions that automate the steps normally required to use EC2Rescue.</a:t>
            </a:r>
            <a:endParaRPr sz="12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1200"/>
              </a:spcAft>
              <a:buNone/>
            </a:pPr>
            <a:r>
              <a:rPr lang="en" sz="1200">
                <a:solidFill>
                  <a:srgbClr val="444444"/>
                </a:solidFill>
                <a:highlight>
                  <a:srgbClr val="FFFFFF"/>
                </a:highlight>
                <a:latin typeface="Droid Sans"/>
                <a:ea typeface="Droid Sans"/>
                <a:cs typeface="Droid Sans"/>
                <a:sym typeface="Droid Sans"/>
              </a:rPr>
              <a:t>You can use the </a:t>
            </a:r>
            <a:r>
              <a:rPr b="1" lang="en" sz="1200">
                <a:solidFill>
                  <a:srgbClr val="444444"/>
                </a:solidFill>
                <a:highlight>
                  <a:srgbClr val="FFFFFF"/>
                </a:highlight>
                <a:latin typeface="Droid Sans"/>
                <a:ea typeface="Droid Sans"/>
                <a:cs typeface="Droid Sans"/>
                <a:sym typeface="Droid Sans"/>
              </a:rPr>
              <a:t>AWSSupport-ExecuteEC2Rescue</a:t>
            </a:r>
            <a:r>
              <a:rPr lang="en" sz="1200">
                <a:solidFill>
                  <a:srgbClr val="444444"/>
                </a:solidFill>
                <a:highlight>
                  <a:srgbClr val="FFFFFF"/>
                </a:highlight>
                <a:latin typeface="Droid Sans"/>
                <a:ea typeface="Droid Sans"/>
                <a:cs typeface="Droid Sans"/>
                <a:sym typeface="Droid Sans"/>
              </a:rPr>
              <a:t> document to troubleshoot and potentially remediate different types of operating system (OS) issues.</a:t>
            </a:r>
            <a:endParaRPr sz="1200">
              <a:solidFill>
                <a:srgbClr val="444444"/>
              </a:solidFill>
              <a:highlight>
                <a:srgbClr val="FFFFFF"/>
              </a:highlight>
              <a:latin typeface="Droid Sans"/>
              <a:ea typeface="Droid Sans"/>
              <a:cs typeface="Droid Sans"/>
              <a:sym typeface="Droid Sans"/>
            </a:endParaRPr>
          </a:p>
        </p:txBody>
      </p:sp>
      <p:sp>
        <p:nvSpPr>
          <p:cNvPr id="294" name="Google Shape;294;p46"/>
          <p:cNvSpPr txBox="1"/>
          <p:nvPr/>
        </p:nvSpPr>
        <p:spPr>
          <a:xfrm>
            <a:off x="3124200" y="762000"/>
            <a:ext cx="60198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900">
                <a:solidFill>
                  <a:srgbClr val="CC6600"/>
                </a:solidFill>
                <a:highlight>
                  <a:srgbClr val="FFFFFF"/>
                </a:highlight>
                <a:latin typeface="Droid Sans"/>
                <a:ea typeface="Droid Sans"/>
                <a:cs typeface="Droid Sans"/>
                <a:sym typeface="Droid Sans"/>
              </a:rPr>
              <a:t>How It Works</a:t>
            </a:r>
            <a:endParaRPr b="1" sz="900">
              <a:solidFill>
                <a:srgbClr val="CC6600"/>
              </a:solidFill>
              <a:highlight>
                <a:srgbClr val="FFFFFF"/>
              </a:highlight>
              <a:latin typeface="Droid Sans"/>
              <a:ea typeface="Droid Sans"/>
              <a:cs typeface="Droid Sans"/>
              <a:sym typeface="Droid Sans"/>
            </a:endParaRPr>
          </a:p>
          <a:p>
            <a:pPr indent="0" lvl="0" marL="0" rtl="0" algn="l">
              <a:lnSpc>
                <a:spcPct val="100000"/>
              </a:lnSpc>
              <a:spcBef>
                <a:spcPts val="1400"/>
              </a:spcBef>
              <a:spcAft>
                <a:spcPts val="0"/>
              </a:spcAft>
              <a:buNone/>
            </a:pPr>
            <a:r>
              <a:rPr lang="en" sz="900">
                <a:solidFill>
                  <a:srgbClr val="444444"/>
                </a:solidFill>
                <a:highlight>
                  <a:srgbClr val="FFFFFF"/>
                </a:highlight>
                <a:latin typeface="Droid Sans"/>
                <a:ea typeface="Droid Sans"/>
                <a:cs typeface="Droid Sans"/>
                <a:sym typeface="Droid Sans"/>
              </a:rPr>
              <a:t>Troubleshooting an instance with Automation and the </a:t>
            </a:r>
            <a:r>
              <a:rPr b="1" lang="en" sz="900">
                <a:solidFill>
                  <a:srgbClr val="444444"/>
                </a:solidFill>
                <a:highlight>
                  <a:srgbClr val="FFFFFF"/>
                </a:highlight>
                <a:latin typeface="Droid Sans"/>
                <a:ea typeface="Droid Sans"/>
                <a:cs typeface="Droid Sans"/>
                <a:sym typeface="Droid Sans"/>
              </a:rPr>
              <a:t>AWSSupport-ExecuteEC2Rescue</a:t>
            </a:r>
            <a:r>
              <a:rPr lang="en" sz="900">
                <a:solidFill>
                  <a:srgbClr val="444444"/>
                </a:solidFill>
                <a:highlight>
                  <a:srgbClr val="FFFFFF"/>
                </a:highlight>
                <a:latin typeface="Droid Sans"/>
                <a:ea typeface="Droid Sans"/>
                <a:cs typeface="Droid Sans"/>
                <a:sym typeface="Droid Sans"/>
              </a:rPr>
              <a:t> document works as follows:</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120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You specify the ID of the unreachable instance and run the Automation workflow.</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The system creates a temporary VPC, and then runs a series of Lambda functions to configure the VPC.</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The system identifies a subnet for your temporary VPC in the same Availability Zone as your original instance.</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The system launches a temporary, SSM-enabled helper instance.</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The system stops your original instance, and creates a backup. It then attaches the original root volume to the helper instance.</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The system uses Run Command to run EC2Rescue on the helper instance. EC2Rescue identifies and attempts to fix issues on the attached, original root volume. When finished, EC2Rescue reattaches the root volume back to the original instance.</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The system restarts your original instance, and terminates the temporary instance. The system also terminates the temporary VPC and the Lambda functions created at the start of the automation.</a:t>
            </a:r>
            <a:endParaRPr sz="900">
              <a:solidFill>
                <a:srgbClr val="444444"/>
              </a:solidFill>
              <a:highlight>
                <a:srgbClr val="FFFFFF"/>
              </a:highlight>
              <a:latin typeface="Droid Sans"/>
              <a:ea typeface="Droid Sans"/>
              <a:cs typeface="Droid Sans"/>
              <a:sym typeface="Droid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ECS / Fargate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8"/>
          <p:cNvSpPr txBox="1"/>
          <p:nvPr>
            <p:ph idx="4294967295" type="title"/>
          </p:nvPr>
        </p:nvSpPr>
        <p:spPr>
          <a:xfrm>
            <a:off x="311700" y="250800"/>
            <a:ext cx="8170800" cy="358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ECS / </a:t>
            </a:r>
            <a:r>
              <a:rPr lang="en" sz="1800"/>
              <a:t>Fargate </a:t>
            </a:r>
            <a:endParaRPr sz="1800"/>
          </a:p>
          <a:p>
            <a:pPr indent="0" lvl="0" marL="0" marR="0" rtl="0" algn="l">
              <a:lnSpc>
                <a:spcPct val="115000"/>
              </a:lnSpc>
              <a:spcBef>
                <a:spcPts val="0"/>
              </a:spcBef>
              <a:spcAft>
                <a:spcPts val="0"/>
              </a:spcAft>
              <a:buNone/>
            </a:pPr>
            <a:r>
              <a:rPr lang="en" sz="1200">
                <a:latin typeface="Proxima Nova"/>
                <a:ea typeface="Proxima Nova"/>
                <a:cs typeface="Proxima Nova"/>
                <a:sym typeface="Proxima Nova"/>
              </a:rPr>
              <a:t>https://medium.com/@marcus.cavalcanti</a:t>
            </a:r>
            <a:r>
              <a:rPr lang="en" sz="1200">
                <a:solidFill>
                  <a:srgbClr val="999999"/>
                </a:solidFill>
                <a:latin typeface="Proxima Nova"/>
                <a:ea typeface="Proxima Nova"/>
                <a:cs typeface="Proxima Nova"/>
                <a:sym typeface="Proxima Nova"/>
              </a:rPr>
              <a:t>/deploying-microservices-with-aws-fargate-f0578d8199a3</a:t>
            </a:r>
            <a:endParaRPr sz="1200">
              <a:solidFill>
                <a:srgbClr val="999999"/>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200">
              <a:solidFill>
                <a:schemeClr val="hlink"/>
              </a:solidFill>
              <a:latin typeface="Proxima Nova"/>
              <a:ea typeface="Proxima Nova"/>
              <a:cs typeface="Proxima Nova"/>
              <a:sym typeface="Proxima Nova"/>
            </a:endParaRPr>
          </a:p>
        </p:txBody>
      </p:sp>
      <p:pic>
        <p:nvPicPr>
          <p:cNvPr id="305" name="Google Shape;305;p48"/>
          <p:cNvPicPr preferRelativeResize="0"/>
          <p:nvPr/>
        </p:nvPicPr>
        <p:blipFill>
          <a:blip r:embed="rId3">
            <a:alphaModFix/>
          </a:blip>
          <a:stretch>
            <a:fillRect/>
          </a:stretch>
        </p:blipFill>
        <p:spPr>
          <a:xfrm>
            <a:off x="178813" y="2700625"/>
            <a:ext cx="3361925" cy="1012325"/>
          </a:xfrm>
          <a:prstGeom prst="rect">
            <a:avLst/>
          </a:prstGeom>
          <a:noFill/>
          <a:ln>
            <a:noFill/>
          </a:ln>
        </p:spPr>
      </p:pic>
      <p:pic>
        <p:nvPicPr>
          <p:cNvPr id="306" name="Google Shape;306;p48"/>
          <p:cNvPicPr preferRelativeResize="0"/>
          <p:nvPr/>
        </p:nvPicPr>
        <p:blipFill>
          <a:blip r:embed="rId4">
            <a:alphaModFix/>
          </a:blip>
          <a:stretch>
            <a:fillRect/>
          </a:stretch>
        </p:blipFill>
        <p:spPr>
          <a:xfrm>
            <a:off x="152400" y="936125"/>
            <a:ext cx="3414750" cy="1575025"/>
          </a:xfrm>
          <a:prstGeom prst="rect">
            <a:avLst/>
          </a:prstGeom>
          <a:noFill/>
          <a:ln>
            <a:noFill/>
          </a:ln>
        </p:spPr>
      </p:pic>
      <p:sp>
        <p:nvSpPr>
          <p:cNvPr id="307" name="Google Shape;307;p48"/>
          <p:cNvSpPr txBox="1"/>
          <p:nvPr/>
        </p:nvSpPr>
        <p:spPr>
          <a:xfrm>
            <a:off x="3667725" y="941550"/>
            <a:ext cx="5546100" cy="30000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1600"/>
              </a:spcBef>
              <a:spcAft>
                <a:spcPts val="0"/>
              </a:spcAft>
              <a:buNone/>
            </a:pPr>
            <a:r>
              <a:rPr b="1" lang="en" sz="900">
                <a:solidFill>
                  <a:srgbClr val="444444"/>
                </a:solidFill>
                <a:latin typeface="Roboto Mono"/>
                <a:ea typeface="Roboto Mono"/>
                <a:cs typeface="Roboto Mono"/>
                <a:sym typeface="Roboto Mono"/>
              </a:rPr>
              <a:t>Task</a:t>
            </a:r>
            <a:r>
              <a:rPr lang="en" sz="900">
                <a:solidFill>
                  <a:srgbClr val="444444"/>
                </a:solidFill>
                <a:latin typeface="Roboto Mono"/>
                <a:ea typeface="Roboto Mono"/>
                <a:cs typeface="Roboto Mono"/>
                <a:sym typeface="Roboto Mono"/>
              </a:rPr>
              <a:t>: A group of one or more containers launched and maintained by ECS based on a preset Task Definition. This is the smallest unit.</a:t>
            </a:r>
            <a:endParaRPr sz="1600">
              <a:latin typeface="Georgia"/>
              <a:ea typeface="Georgia"/>
              <a:cs typeface="Georgia"/>
              <a:sym typeface="Georgia"/>
            </a:endParaRPr>
          </a:p>
          <a:p>
            <a:pPr indent="0" lvl="0" marL="0" rtl="0" algn="l">
              <a:lnSpc>
                <a:spcPct val="100000"/>
              </a:lnSpc>
              <a:spcBef>
                <a:spcPts val="1100"/>
              </a:spcBef>
              <a:spcAft>
                <a:spcPts val="0"/>
              </a:spcAft>
              <a:buNone/>
            </a:pPr>
            <a:r>
              <a:rPr lang="en" sz="900">
                <a:solidFill>
                  <a:srgbClr val="444444"/>
                </a:solidFill>
                <a:latin typeface="Roboto Mono"/>
                <a:ea typeface="Roboto Mono"/>
                <a:cs typeface="Roboto Mono"/>
                <a:sym typeface="Roboto Mono"/>
              </a:rPr>
              <a:t>A </a:t>
            </a:r>
            <a:r>
              <a:rPr b="1" lang="en" sz="900">
                <a:solidFill>
                  <a:srgbClr val="444444"/>
                </a:solidFill>
                <a:latin typeface="Roboto Mono"/>
                <a:ea typeface="Roboto Mono"/>
                <a:cs typeface="Roboto Mono"/>
                <a:sym typeface="Roboto Mono"/>
              </a:rPr>
              <a:t>Task definition </a:t>
            </a:r>
            <a:r>
              <a:rPr lang="en" sz="900">
                <a:highlight>
                  <a:srgbClr val="FFFFFF"/>
                </a:highlight>
                <a:latin typeface="Roboto Mono"/>
                <a:ea typeface="Roboto Mono"/>
                <a:cs typeface="Roboto Mono"/>
                <a:sym typeface="Roboto Mono"/>
              </a:rPr>
              <a:t>The blueprint for a task, which is used by ECS to launch containers. It can contain following parameters:</a:t>
            </a:r>
            <a:endParaRPr sz="900">
              <a:solidFill>
                <a:srgbClr val="444444"/>
              </a:solidFill>
              <a:latin typeface="Roboto Mono"/>
              <a:ea typeface="Roboto Mono"/>
              <a:cs typeface="Roboto Mono"/>
              <a:sym typeface="Roboto Mono"/>
            </a:endParaRPr>
          </a:p>
          <a:p>
            <a:pPr indent="-102870" lvl="0" marL="91440" rtl="0" algn="l">
              <a:lnSpc>
                <a:spcPct val="100000"/>
              </a:lnSpc>
              <a:spcBef>
                <a:spcPts val="120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The Docker image to use with each container in your task (max 10 containers)</a:t>
            </a:r>
            <a:endParaRPr sz="900">
              <a:solidFill>
                <a:srgbClr val="444444"/>
              </a:solidFill>
              <a:latin typeface="Roboto Mono"/>
              <a:ea typeface="Roboto Mono"/>
              <a:cs typeface="Roboto Mono"/>
              <a:sym typeface="Roboto Mono"/>
            </a:endParaRPr>
          </a:p>
          <a:p>
            <a:pPr indent="-102870" lvl="0" marL="91440" rtl="0" algn="l">
              <a:lnSpc>
                <a:spcPct val="100000"/>
              </a:lnSpc>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How much CPU and memory to use with each task</a:t>
            </a:r>
            <a:endParaRPr sz="900">
              <a:solidFill>
                <a:srgbClr val="444444"/>
              </a:solidFill>
              <a:latin typeface="Roboto Mono"/>
              <a:ea typeface="Roboto Mono"/>
              <a:cs typeface="Roboto Mono"/>
              <a:sym typeface="Roboto Mono"/>
            </a:endParaRPr>
          </a:p>
          <a:p>
            <a:pPr indent="-102870" lvl="0" marL="91440" rtl="0" algn="l">
              <a:lnSpc>
                <a:spcPct val="100000"/>
              </a:lnSpc>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The launch type to use</a:t>
            </a:r>
            <a:endParaRPr sz="900">
              <a:solidFill>
                <a:srgbClr val="444444"/>
              </a:solidFill>
              <a:latin typeface="Roboto Mono"/>
              <a:ea typeface="Roboto Mono"/>
              <a:cs typeface="Roboto Mono"/>
              <a:sym typeface="Roboto Mono"/>
            </a:endParaRPr>
          </a:p>
          <a:p>
            <a:pPr indent="-102870" lvl="0" marL="91440" rtl="0" algn="l">
              <a:lnSpc>
                <a:spcPct val="100000"/>
              </a:lnSpc>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The Docker networking mode to use for the containers in your task</a:t>
            </a:r>
            <a:endParaRPr sz="900">
              <a:solidFill>
                <a:srgbClr val="444444"/>
              </a:solidFill>
              <a:latin typeface="Roboto Mono"/>
              <a:ea typeface="Roboto Mono"/>
              <a:cs typeface="Roboto Mono"/>
              <a:sym typeface="Roboto Mono"/>
            </a:endParaRPr>
          </a:p>
          <a:p>
            <a:pPr indent="-102870" lvl="0" marL="91440" rtl="0" algn="l">
              <a:lnSpc>
                <a:spcPct val="100000"/>
              </a:lnSpc>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The logging configuration to use for your tasks</a:t>
            </a:r>
            <a:endParaRPr sz="900">
              <a:solidFill>
                <a:srgbClr val="444444"/>
              </a:solidFill>
              <a:latin typeface="Roboto Mono"/>
              <a:ea typeface="Roboto Mono"/>
              <a:cs typeface="Roboto Mono"/>
              <a:sym typeface="Roboto Mono"/>
            </a:endParaRPr>
          </a:p>
          <a:p>
            <a:pPr indent="-102870" lvl="0" marL="91440" rtl="0" algn="l">
              <a:lnSpc>
                <a:spcPct val="100000"/>
              </a:lnSpc>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Whether the task should continue to run if the container finishes or fails</a:t>
            </a:r>
            <a:endParaRPr sz="900">
              <a:solidFill>
                <a:srgbClr val="444444"/>
              </a:solidFill>
              <a:latin typeface="Roboto Mono"/>
              <a:ea typeface="Roboto Mono"/>
              <a:cs typeface="Roboto Mono"/>
              <a:sym typeface="Roboto Mono"/>
            </a:endParaRPr>
          </a:p>
          <a:p>
            <a:pPr indent="-102870" lvl="0" marL="91440" rtl="0" algn="l">
              <a:lnSpc>
                <a:spcPct val="100000"/>
              </a:lnSpc>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The command the container should run when it is started</a:t>
            </a:r>
            <a:endParaRPr sz="900">
              <a:solidFill>
                <a:srgbClr val="444444"/>
              </a:solidFill>
              <a:latin typeface="Roboto Mono"/>
              <a:ea typeface="Roboto Mono"/>
              <a:cs typeface="Roboto Mono"/>
              <a:sym typeface="Roboto Mono"/>
            </a:endParaRPr>
          </a:p>
          <a:p>
            <a:pPr indent="-102870" lvl="0" marL="91440" rtl="0" algn="l">
              <a:lnSpc>
                <a:spcPct val="100000"/>
              </a:lnSpc>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Any data volumes that should be used with the containers in the task</a:t>
            </a:r>
            <a:endParaRPr sz="900">
              <a:solidFill>
                <a:srgbClr val="444444"/>
              </a:solidFill>
              <a:latin typeface="Roboto Mono"/>
              <a:ea typeface="Roboto Mono"/>
              <a:cs typeface="Roboto Mono"/>
              <a:sym typeface="Roboto Mono"/>
            </a:endParaRPr>
          </a:p>
          <a:p>
            <a:pPr indent="-102870" lvl="0" marL="91440" rtl="0" algn="l">
              <a:lnSpc>
                <a:spcPct val="100000"/>
              </a:lnSpc>
              <a:spcBef>
                <a:spcPts val="0"/>
              </a:spcBef>
              <a:spcAft>
                <a:spcPts val="0"/>
              </a:spcAft>
              <a:buClr>
                <a:srgbClr val="444444"/>
              </a:buClr>
              <a:buSzPts val="900"/>
              <a:buFont typeface="Roboto Mono"/>
              <a:buChar char="●"/>
            </a:pPr>
            <a:r>
              <a:rPr lang="en" sz="900">
                <a:solidFill>
                  <a:srgbClr val="444444"/>
                </a:solidFill>
                <a:latin typeface="Roboto Mono"/>
                <a:ea typeface="Roboto Mono"/>
                <a:cs typeface="Roboto Mono"/>
                <a:sym typeface="Roboto Mono"/>
              </a:rPr>
              <a:t>The IAM role that your tasks should use</a:t>
            </a:r>
            <a:endParaRPr sz="900">
              <a:solidFill>
                <a:srgbClr val="444444"/>
              </a:solidFill>
              <a:latin typeface="Roboto Mono"/>
              <a:ea typeface="Roboto Mono"/>
              <a:cs typeface="Roboto Mono"/>
              <a:sym typeface="Roboto Mono"/>
            </a:endParaRPr>
          </a:p>
          <a:p>
            <a:pPr indent="0" lvl="0" marL="0" rtl="0" algn="l">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A </a:t>
            </a:r>
            <a:r>
              <a:rPr b="1" lang="en" sz="900">
                <a:solidFill>
                  <a:srgbClr val="444444"/>
                </a:solidFill>
                <a:highlight>
                  <a:srgbClr val="FFFFFF"/>
                </a:highlight>
                <a:latin typeface="Roboto Mono"/>
                <a:ea typeface="Roboto Mono"/>
                <a:cs typeface="Roboto Mono"/>
                <a:sym typeface="Roboto Mono"/>
              </a:rPr>
              <a:t>service </a:t>
            </a:r>
            <a:r>
              <a:rPr lang="en" sz="900">
                <a:solidFill>
                  <a:srgbClr val="444444"/>
                </a:solidFill>
                <a:highlight>
                  <a:srgbClr val="FFFFFF"/>
                </a:highlight>
                <a:latin typeface="Roboto Mono"/>
                <a:ea typeface="Roboto Mono"/>
                <a:cs typeface="Roboto Mono"/>
                <a:sym typeface="Roboto Mono"/>
              </a:rPr>
              <a:t>allows you to run and maintain a specified number (the "desired count") of simultaneous instances of a task definition in an ECS cluster</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1600"/>
              </a:spcBef>
              <a:spcAft>
                <a:spcPts val="0"/>
              </a:spcAft>
              <a:buNone/>
            </a:pPr>
            <a:r>
              <a:rPr b="1" lang="en" sz="900">
                <a:solidFill>
                  <a:srgbClr val="444444"/>
                </a:solidFill>
                <a:latin typeface="Roboto Mono"/>
                <a:ea typeface="Roboto Mono"/>
                <a:cs typeface="Roboto Mono"/>
                <a:sym typeface="Roboto Mono"/>
              </a:rPr>
              <a:t>Cluster</a:t>
            </a:r>
            <a:r>
              <a:rPr lang="en" sz="900">
                <a:solidFill>
                  <a:srgbClr val="444444"/>
                </a:solidFill>
                <a:latin typeface="Roboto Mono"/>
                <a:ea typeface="Roboto Mono"/>
                <a:cs typeface="Roboto Mono"/>
                <a:sym typeface="Roboto Mono"/>
              </a:rPr>
              <a:t>: A physical grouping of underlying servers that holds all of your services, tasks, etc. This is the largest unit.</a:t>
            </a:r>
            <a:endParaRPr sz="900">
              <a:solidFill>
                <a:srgbClr val="444444"/>
              </a:solidFill>
              <a:latin typeface="Roboto Mono"/>
              <a:ea typeface="Roboto Mono"/>
              <a:cs typeface="Roboto Mono"/>
              <a:sym typeface="Roboto Mono"/>
            </a:endParaRPr>
          </a:p>
          <a:p>
            <a:pPr indent="0" lvl="0" marL="0" marR="0" rtl="0" algn="l">
              <a:lnSpc>
                <a:spcPct val="100000"/>
              </a:lnSpc>
              <a:spcBef>
                <a:spcPts val="1600"/>
              </a:spcBef>
              <a:spcAft>
                <a:spcPts val="1100"/>
              </a:spcAft>
              <a:buNone/>
            </a:pPr>
            <a:r>
              <a:rPr b="1" lang="en" sz="900">
                <a:solidFill>
                  <a:srgbClr val="444444"/>
                </a:solidFill>
                <a:latin typeface="Roboto Mono"/>
                <a:ea typeface="Roboto Mono"/>
                <a:cs typeface="Roboto Mono"/>
                <a:sym typeface="Roboto Mono"/>
              </a:rPr>
              <a:t>ECR</a:t>
            </a:r>
            <a:r>
              <a:rPr lang="en" sz="900">
                <a:solidFill>
                  <a:srgbClr val="444444"/>
                </a:solidFill>
                <a:latin typeface="Roboto Mono"/>
                <a:ea typeface="Roboto Mono"/>
                <a:cs typeface="Roboto Mono"/>
                <a:sym typeface="Roboto Mono"/>
              </a:rPr>
              <a:t>: Elastic Container Registry hosts images similar to Docker Hub.</a:t>
            </a:r>
            <a:endParaRPr sz="900">
              <a:solidFill>
                <a:srgbClr val="444444"/>
              </a:solidFill>
              <a:highlight>
                <a:srgbClr val="FFFFFF"/>
              </a:highlight>
              <a:latin typeface="Roboto Mono"/>
              <a:ea typeface="Roboto Mono"/>
              <a:cs typeface="Roboto Mono"/>
              <a:sym typeface="Roboto Mono"/>
            </a:endParaRPr>
          </a:p>
        </p:txBody>
      </p:sp>
      <p:sp>
        <p:nvSpPr>
          <p:cNvPr id="308" name="Google Shape;308;p48"/>
          <p:cNvSpPr txBox="1"/>
          <p:nvPr/>
        </p:nvSpPr>
        <p:spPr>
          <a:xfrm>
            <a:off x="0" y="3810000"/>
            <a:ext cx="90585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66"/>
                </a:solidFill>
                <a:latin typeface="Roboto Mono"/>
                <a:ea typeface="Roboto Mono"/>
                <a:cs typeface="Roboto Mono"/>
                <a:sym typeface="Roboto Mono"/>
              </a:rPr>
              <a:t>aws configure &lt;access id&gt; &lt;secret key&gt;</a:t>
            </a:r>
            <a:endParaRPr sz="1100">
              <a:solidFill>
                <a:srgbClr val="FF0066"/>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0066"/>
                </a:solidFill>
                <a:latin typeface="Roboto Mono"/>
                <a:ea typeface="Roboto Mono"/>
                <a:cs typeface="Roboto Mono"/>
                <a:sym typeface="Roboto Mono"/>
              </a:rPr>
              <a:t>aws ecr get-login</a:t>
            </a:r>
            <a:endParaRPr sz="1100">
              <a:solidFill>
                <a:srgbClr val="FF0066"/>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0066"/>
                </a:solidFill>
                <a:latin typeface="Roboto Mono"/>
                <a:ea typeface="Roboto Mono"/>
                <a:cs typeface="Roboto Mono"/>
                <a:sym typeface="Roboto Mono"/>
              </a:rPr>
              <a:t>$ docker login </a:t>
            </a:r>
            <a:endParaRPr sz="1100">
              <a:solidFill>
                <a:srgbClr val="FF0066"/>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0066"/>
                </a:solidFill>
                <a:latin typeface="Roboto Mono"/>
                <a:ea typeface="Roboto Mono"/>
                <a:cs typeface="Roboto Mono"/>
                <a:sym typeface="Roboto Mono"/>
              </a:rPr>
              <a:t>Create DockerFile</a:t>
            </a:r>
            <a:endParaRPr sz="1100">
              <a:solidFill>
                <a:srgbClr val="FF0066"/>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0066"/>
                </a:solidFill>
                <a:latin typeface="Roboto Mono"/>
                <a:ea typeface="Roboto Mono"/>
                <a:cs typeface="Roboto Mono"/>
                <a:sym typeface="Roboto Mono"/>
              </a:rPr>
              <a:t>$ docker build . -t learn-fargate:roughnecks // create docker image</a:t>
            </a:r>
            <a:endParaRPr sz="1100">
              <a:solidFill>
                <a:srgbClr val="FF0066"/>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0066"/>
                </a:solidFill>
                <a:latin typeface="Roboto Mono"/>
                <a:ea typeface="Roboto Mono"/>
                <a:cs typeface="Roboto Mono"/>
                <a:sym typeface="Roboto Mono"/>
              </a:rPr>
              <a:t>$ docker run --rm -it learn-fargate:roughnecks // run locally</a:t>
            </a:r>
            <a:endParaRPr sz="1100">
              <a:solidFill>
                <a:srgbClr val="FF0066"/>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0066"/>
                </a:solidFill>
                <a:latin typeface="Roboto Mono"/>
                <a:ea typeface="Roboto Mono"/>
                <a:cs typeface="Roboto Mono"/>
                <a:sym typeface="Roboto Mono"/>
              </a:rPr>
              <a:t>$ docker push 031780582162.dkr.ecr.us-east-1.amazonaws.com/learn-fargate:roughnecks // push to ECR</a:t>
            </a:r>
            <a:endParaRPr sz="1100">
              <a:solidFill>
                <a:srgbClr val="FF0066"/>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FF0066"/>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49"/>
          <p:cNvPicPr preferRelativeResize="0"/>
          <p:nvPr/>
        </p:nvPicPr>
        <p:blipFill>
          <a:blip r:embed="rId3">
            <a:alphaModFix/>
          </a:blip>
          <a:stretch>
            <a:fillRect/>
          </a:stretch>
        </p:blipFill>
        <p:spPr>
          <a:xfrm>
            <a:off x="152400" y="320700"/>
            <a:ext cx="3609474" cy="4052925"/>
          </a:xfrm>
          <a:prstGeom prst="rect">
            <a:avLst/>
          </a:prstGeom>
          <a:noFill/>
          <a:ln>
            <a:noFill/>
          </a:ln>
        </p:spPr>
      </p:pic>
      <p:sp>
        <p:nvSpPr>
          <p:cNvPr id="314" name="Google Shape;314;p49"/>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20000"/>
              </a:lnSpc>
              <a:spcBef>
                <a:spcPts val="1100"/>
              </a:spcBef>
              <a:spcAft>
                <a:spcPts val="0"/>
              </a:spcAft>
              <a:buNone/>
            </a:pPr>
            <a:r>
              <a:rPr lang="en" sz="1800"/>
              <a:t>ECS / Fargate</a:t>
            </a:r>
            <a:endParaRPr sz="1800"/>
          </a:p>
          <a:p>
            <a:pPr indent="0" lvl="0" marL="0" rtl="0" algn="l">
              <a:lnSpc>
                <a:spcPct val="115000"/>
              </a:lnSpc>
              <a:spcBef>
                <a:spcPts val="0"/>
              </a:spcBef>
              <a:spcAft>
                <a:spcPts val="0"/>
              </a:spcAft>
              <a:buNone/>
            </a:pPr>
            <a:r>
              <a:t/>
            </a:r>
            <a:endParaRPr sz="1200">
              <a:solidFill>
                <a:schemeClr val="hlink"/>
              </a:solidFill>
              <a:latin typeface="Roboto Mono"/>
              <a:ea typeface="Roboto Mono"/>
              <a:cs typeface="Roboto Mono"/>
              <a:sym typeface="Roboto Mono"/>
            </a:endParaRPr>
          </a:p>
        </p:txBody>
      </p:sp>
      <p:pic>
        <p:nvPicPr>
          <p:cNvPr id="315" name="Google Shape;315;p49"/>
          <p:cNvPicPr preferRelativeResize="0"/>
          <p:nvPr/>
        </p:nvPicPr>
        <p:blipFill>
          <a:blip r:embed="rId4">
            <a:alphaModFix/>
          </a:blip>
          <a:stretch>
            <a:fillRect/>
          </a:stretch>
        </p:blipFill>
        <p:spPr>
          <a:xfrm>
            <a:off x="3870121" y="1616100"/>
            <a:ext cx="2773050" cy="2527275"/>
          </a:xfrm>
          <a:prstGeom prst="rect">
            <a:avLst/>
          </a:prstGeom>
          <a:noFill/>
          <a:ln>
            <a:noFill/>
          </a:ln>
        </p:spPr>
      </p:pic>
      <p:sp>
        <p:nvSpPr>
          <p:cNvPr id="316" name="Google Shape;316;p49"/>
          <p:cNvSpPr txBox="1"/>
          <p:nvPr/>
        </p:nvSpPr>
        <p:spPr>
          <a:xfrm>
            <a:off x="3810000" y="76200"/>
            <a:ext cx="3729300" cy="11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000">
                <a:solidFill>
                  <a:srgbClr val="007697"/>
                </a:solidFill>
                <a:highlight>
                  <a:srgbClr val="FFFFFF"/>
                </a:highlight>
                <a:latin typeface="Roboto Mono"/>
                <a:ea typeface="Roboto Mono"/>
                <a:cs typeface="Roboto Mono"/>
                <a:sym typeface="Roboto Mono"/>
              </a:rPr>
              <a:t>Container Agent</a:t>
            </a:r>
            <a:endParaRPr b="1" sz="1000">
              <a:solidFill>
                <a:srgbClr val="007697"/>
              </a:solidFill>
              <a:highlight>
                <a:srgbClr val="FFFFFF"/>
              </a:highlight>
              <a:latin typeface="Roboto Mono"/>
              <a:ea typeface="Roboto Mono"/>
              <a:cs typeface="Roboto Mono"/>
              <a:sym typeface="Roboto Mono"/>
            </a:endParaRPr>
          </a:p>
          <a:p>
            <a:pPr indent="0" lvl="0" marL="0" rtl="0" algn="l">
              <a:lnSpc>
                <a:spcPct val="100000"/>
              </a:lnSpc>
              <a:spcBef>
                <a:spcPts val="400"/>
              </a:spcBef>
              <a:spcAft>
                <a:spcPts val="1200"/>
              </a:spcAft>
              <a:buNone/>
            </a:pPr>
            <a:r>
              <a:rPr lang="en" sz="1000">
                <a:solidFill>
                  <a:srgbClr val="444444"/>
                </a:solidFill>
                <a:highlight>
                  <a:srgbClr val="FFFFFF"/>
                </a:highlight>
                <a:latin typeface="Roboto Mono"/>
                <a:ea typeface="Roboto Mono"/>
                <a:cs typeface="Roboto Mono"/>
                <a:sym typeface="Roboto Mono"/>
              </a:rPr>
              <a:t>The </a:t>
            </a:r>
            <a:r>
              <a:rPr i="1" lang="en" sz="1000">
                <a:solidFill>
                  <a:srgbClr val="444444"/>
                </a:solidFill>
                <a:highlight>
                  <a:srgbClr val="FFFFFF"/>
                </a:highlight>
                <a:latin typeface="Roboto Mono"/>
                <a:ea typeface="Roboto Mono"/>
                <a:cs typeface="Roboto Mono"/>
                <a:sym typeface="Roboto Mono"/>
              </a:rPr>
              <a:t>container agent</a:t>
            </a:r>
            <a:r>
              <a:rPr lang="en" sz="1000">
                <a:solidFill>
                  <a:srgbClr val="444444"/>
                </a:solidFill>
                <a:highlight>
                  <a:srgbClr val="FFFFFF"/>
                </a:highlight>
                <a:latin typeface="Roboto Mono"/>
                <a:ea typeface="Roboto Mono"/>
                <a:cs typeface="Roboto Mono"/>
                <a:sym typeface="Roboto Mono"/>
              </a:rPr>
              <a:t> runs on each infrastructure resource within an Amazon ECS cluster. It sends information about the resource's current running tasks and resource utilization to Amazon ECS, and starts and stops tasks whenever it receives a request from Amazon ECS.</a:t>
            </a:r>
            <a:endParaRPr sz="1000">
              <a:solidFill>
                <a:srgbClr val="444444"/>
              </a:solidFill>
              <a:highlight>
                <a:srgbClr val="FFFFFF"/>
              </a:highlight>
              <a:latin typeface="Roboto Mono"/>
              <a:ea typeface="Roboto Mono"/>
              <a:cs typeface="Roboto Mono"/>
              <a:sym typeface="Roboto Mono"/>
            </a:endParaRPr>
          </a:p>
        </p:txBody>
      </p:sp>
      <p:sp>
        <p:nvSpPr>
          <p:cNvPr id="317" name="Google Shape;317;p49"/>
          <p:cNvSpPr/>
          <p:nvPr/>
        </p:nvSpPr>
        <p:spPr>
          <a:xfrm>
            <a:off x="3862600" y="338475"/>
            <a:ext cx="3504300" cy="403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0"/>
          <p:cNvSpPr txBox="1"/>
          <p:nvPr>
            <p:ph idx="4294967295" type="title"/>
          </p:nvPr>
        </p:nvSpPr>
        <p:spPr>
          <a:xfrm>
            <a:off x="311700" y="22200"/>
            <a:ext cx="8170800" cy="755700"/>
          </a:xfrm>
          <a:prstGeom prst="rect">
            <a:avLst/>
          </a:prstGeom>
        </p:spPr>
        <p:txBody>
          <a:bodyPr anchorCtr="0" anchor="t" bIns="91425" lIns="91425" spcFirstLastPara="1" rIns="91425" wrap="square" tIns="91425">
            <a:noAutofit/>
          </a:bodyPr>
          <a:lstStyle/>
          <a:p>
            <a:pPr indent="0" lvl="0" marL="0" rtl="0" algn="l">
              <a:lnSpc>
                <a:spcPct val="120000"/>
              </a:lnSpc>
              <a:spcBef>
                <a:spcPts val="1100"/>
              </a:spcBef>
              <a:spcAft>
                <a:spcPts val="0"/>
              </a:spcAft>
              <a:buNone/>
            </a:pPr>
            <a:r>
              <a:rPr lang="en" sz="1800"/>
              <a:t>ECS - IAM Roles</a:t>
            </a:r>
            <a:endParaRPr sz="1800"/>
          </a:p>
          <a:p>
            <a:pPr indent="0" lvl="0" marL="0" rtl="0" algn="l">
              <a:lnSpc>
                <a:spcPct val="115000"/>
              </a:lnSpc>
              <a:spcBef>
                <a:spcPts val="0"/>
              </a:spcBef>
              <a:spcAft>
                <a:spcPts val="0"/>
              </a:spcAft>
              <a:buNone/>
            </a:pPr>
            <a:r>
              <a:t/>
            </a:r>
            <a:endParaRPr sz="1200">
              <a:solidFill>
                <a:schemeClr val="hlink"/>
              </a:solidFill>
              <a:latin typeface="Roboto Mono"/>
              <a:ea typeface="Roboto Mono"/>
              <a:cs typeface="Roboto Mono"/>
              <a:sym typeface="Roboto Mono"/>
            </a:endParaRPr>
          </a:p>
        </p:txBody>
      </p:sp>
      <p:pic>
        <p:nvPicPr>
          <p:cNvPr id="323" name="Google Shape;323;p50"/>
          <p:cNvPicPr preferRelativeResize="0"/>
          <p:nvPr/>
        </p:nvPicPr>
        <p:blipFill>
          <a:blip r:embed="rId3">
            <a:alphaModFix/>
          </a:blip>
          <a:stretch>
            <a:fillRect/>
          </a:stretch>
        </p:blipFill>
        <p:spPr>
          <a:xfrm>
            <a:off x="76200" y="854100"/>
            <a:ext cx="4446874" cy="1381925"/>
          </a:xfrm>
          <a:prstGeom prst="rect">
            <a:avLst/>
          </a:prstGeom>
          <a:noFill/>
          <a:ln>
            <a:noFill/>
          </a:ln>
        </p:spPr>
      </p:pic>
      <p:pic>
        <p:nvPicPr>
          <p:cNvPr id="324" name="Google Shape;324;p50"/>
          <p:cNvPicPr preferRelativeResize="0"/>
          <p:nvPr/>
        </p:nvPicPr>
        <p:blipFill>
          <a:blip r:embed="rId4">
            <a:alphaModFix/>
          </a:blip>
          <a:stretch>
            <a:fillRect/>
          </a:stretch>
        </p:blipFill>
        <p:spPr>
          <a:xfrm>
            <a:off x="76200" y="2388425"/>
            <a:ext cx="4446875" cy="1685744"/>
          </a:xfrm>
          <a:prstGeom prst="rect">
            <a:avLst/>
          </a:prstGeom>
          <a:noFill/>
          <a:ln>
            <a:noFill/>
          </a:ln>
        </p:spPr>
      </p:pic>
      <p:pic>
        <p:nvPicPr>
          <p:cNvPr id="325" name="Google Shape;325;p50"/>
          <p:cNvPicPr preferRelativeResize="0"/>
          <p:nvPr/>
        </p:nvPicPr>
        <p:blipFill>
          <a:blip r:embed="rId5">
            <a:alphaModFix/>
          </a:blip>
          <a:stretch>
            <a:fillRect/>
          </a:stretch>
        </p:blipFill>
        <p:spPr>
          <a:xfrm>
            <a:off x="4623650" y="1768500"/>
            <a:ext cx="4402401" cy="1771775"/>
          </a:xfrm>
          <a:prstGeom prst="rect">
            <a:avLst/>
          </a:prstGeom>
          <a:noFill/>
          <a:ln>
            <a:noFill/>
          </a:ln>
        </p:spPr>
      </p:pic>
      <p:sp>
        <p:nvSpPr>
          <p:cNvPr id="326" name="Google Shape;326;p50"/>
          <p:cNvSpPr/>
          <p:nvPr/>
        </p:nvSpPr>
        <p:spPr>
          <a:xfrm>
            <a:off x="4977575" y="196150"/>
            <a:ext cx="3504900" cy="15132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3F3F3"/>
                </a:solidFill>
              </a:rPr>
              <a:t>Containers in a task needs </a:t>
            </a:r>
            <a:r>
              <a:rPr lang="en" sz="1200">
                <a:solidFill>
                  <a:srgbClr val="00FFFF"/>
                </a:solidFill>
              </a:rPr>
              <a:t>IAM Task Roles</a:t>
            </a:r>
            <a:endParaRPr sz="1200">
              <a:solidFill>
                <a:srgbClr val="00FFFF"/>
              </a:solidFill>
            </a:endParaRPr>
          </a:p>
          <a:p>
            <a:pPr indent="0" lvl="0" marL="0" rtl="0" algn="l">
              <a:spcBef>
                <a:spcPts val="0"/>
              </a:spcBef>
              <a:spcAft>
                <a:spcPts val="0"/>
              </a:spcAft>
              <a:buNone/>
            </a:pPr>
            <a:r>
              <a:rPr lang="en" sz="1200">
                <a:solidFill>
                  <a:srgbClr val="F3F3F3"/>
                </a:solidFill>
              </a:rPr>
              <a:t>Deployed Applications use this to sign requests</a:t>
            </a:r>
            <a:endParaRPr sz="1200">
              <a:solidFill>
                <a:srgbClr val="F3F3F3"/>
              </a:solidFill>
            </a:endParaRPr>
          </a:p>
          <a:p>
            <a:pPr indent="0" lvl="0" marL="0" rtl="0" algn="l">
              <a:spcBef>
                <a:spcPts val="0"/>
              </a:spcBef>
              <a:spcAft>
                <a:spcPts val="0"/>
              </a:spcAft>
              <a:buNone/>
            </a:pPr>
            <a:r>
              <a:t/>
            </a:r>
            <a:endParaRPr sz="1200">
              <a:solidFill>
                <a:srgbClr val="00FFFF"/>
              </a:solidFill>
            </a:endParaRPr>
          </a:p>
          <a:p>
            <a:pPr indent="0" lvl="0" marL="0" rtl="0" algn="l">
              <a:spcBef>
                <a:spcPts val="0"/>
              </a:spcBef>
              <a:spcAft>
                <a:spcPts val="0"/>
              </a:spcAft>
              <a:buNone/>
            </a:pPr>
            <a:r>
              <a:t/>
            </a:r>
            <a:endParaRPr sz="1200">
              <a:solidFill>
                <a:srgbClr val="F3F3F3"/>
              </a:solidFill>
            </a:endParaRPr>
          </a:p>
          <a:p>
            <a:pPr indent="0" lvl="0" marL="0" rtl="0" algn="l">
              <a:spcBef>
                <a:spcPts val="0"/>
              </a:spcBef>
              <a:spcAft>
                <a:spcPts val="0"/>
              </a:spcAft>
              <a:buNone/>
            </a:pPr>
            <a:r>
              <a:t/>
            </a:r>
            <a:endParaRPr sz="1200">
              <a:solidFill>
                <a:srgbClr val="F3F3F3"/>
              </a:solidFill>
            </a:endParaRPr>
          </a:p>
          <a:p>
            <a:pPr indent="0" lvl="0" marL="0" rtl="0" algn="l">
              <a:spcBef>
                <a:spcPts val="0"/>
              </a:spcBef>
              <a:spcAft>
                <a:spcPts val="0"/>
              </a:spcAft>
              <a:buNone/>
            </a:pPr>
            <a:r>
              <a:t/>
            </a:r>
            <a:endParaRPr sz="1200">
              <a:solidFill>
                <a:srgbClr val="F3F3F3"/>
              </a:solidFill>
            </a:endParaRPr>
          </a:p>
          <a:p>
            <a:pPr indent="0" lvl="0" marL="0" rtl="0" algn="l">
              <a:spcBef>
                <a:spcPts val="0"/>
              </a:spcBef>
              <a:spcAft>
                <a:spcPts val="0"/>
              </a:spcAft>
              <a:buNone/>
            </a:pPr>
            <a:r>
              <a:rPr lang="en" sz="1200">
                <a:solidFill>
                  <a:srgbClr val="F3F3F3"/>
                </a:solidFill>
              </a:rPr>
              <a:t>EC2 Container Instance </a:t>
            </a:r>
            <a:endParaRPr sz="1200">
              <a:solidFill>
                <a:srgbClr val="F3F3F3"/>
              </a:solidFill>
            </a:endParaRPr>
          </a:p>
          <a:p>
            <a:pPr indent="0" lvl="0" marL="0" rtl="0" algn="l">
              <a:spcBef>
                <a:spcPts val="0"/>
              </a:spcBef>
              <a:spcAft>
                <a:spcPts val="0"/>
              </a:spcAft>
              <a:buNone/>
            </a:pPr>
            <a:r>
              <a:rPr lang="en" sz="1200">
                <a:solidFill>
                  <a:srgbClr val="F3F3F3"/>
                </a:solidFill>
              </a:rPr>
              <a:t>Needs</a:t>
            </a:r>
            <a:r>
              <a:rPr lang="en" sz="1200">
                <a:solidFill>
                  <a:srgbClr val="F3F3F3"/>
                </a:solidFill>
              </a:rPr>
              <a:t> </a:t>
            </a:r>
            <a:r>
              <a:rPr i="1" lang="en" sz="1200">
                <a:solidFill>
                  <a:srgbClr val="00FFFF"/>
                </a:solidFill>
              </a:rPr>
              <a:t>ECS Container Instance IAM Role</a:t>
            </a:r>
            <a:endParaRPr i="1" sz="1200">
              <a:solidFill>
                <a:srgbClr val="00FFFF"/>
              </a:solidFill>
            </a:endParaRPr>
          </a:p>
        </p:txBody>
      </p:sp>
      <p:sp>
        <p:nvSpPr>
          <p:cNvPr id="327" name="Google Shape;327;p50"/>
          <p:cNvSpPr/>
          <p:nvPr/>
        </p:nvSpPr>
        <p:spPr>
          <a:xfrm>
            <a:off x="5282875" y="680400"/>
            <a:ext cx="663600" cy="365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oboto Mono"/>
                <a:ea typeface="Roboto Mono"/>
                <a:cs typeface="Roboto Mono"/>
                <a:sym typeface="Roboto Mono"/>
              </a:rPr>
              <a:t>container</a:t>
            </a:r>
            <a:endParaRPr b="1" sz="800">
              <a:latin typeface="Roboto Mono"/>
              <a:ea typeface="Roboto Mono"/>
              <a:cs typeface="Roboto Mono"/>
              <a:sym typeface="Roboto Mono"/>
            </a:endParaRPr>
          </a:p>
        </p:txBody>
      </p:sp>
      <p:sp>
        <p:nvSpPr>
          <p:cNvPr id="328" name="Google Shape;328;p50"/>
          <p:cNvSpPr/>
          <p:nvPr/>
        </p:nvSpPr>
        <p:spPr>
          <a:xfrm>
            <a:off x="7550425" y="680400"/>
            <a:ext cx="663600" cy="365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oboto Mono"/>
                <a:ea typeface="Roboto Mono"/>
                <a:cs typeface="Roboto Mono"/>
                <a:sym typeface="Roboto Mono"/>
              </a:rPr>
              <a:t>container</a:t>
            </a:r>
            <a:endParaRPr b="1" sz="800">
              <a:latin typeface="Roboto Mono"/>
              <a:ea typeface="Roboto Mono"/>
              <a:cs typeface="Roboto Mono"/>
              <a:sym typeface="Roboto Mono"/>
            </a:endParaRPr>
          </a:p>
        </p:txBody>
      </p:sp>
      <p:sp>
        <p:nvSpPr>
          <p:cNvPr id="329" name="Google Shape;329;p50"/>
          <p:cNvSpPr/>
          <p:nvPr/>
        </p:nvSpPr>
        <p:spPr>
          <a:xfrm>
            <a:off x="6794575" y="680400"/>
            <a:ext cx="663600" cy="365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oboto Mono"/>
                <a:ea typeface="Roboto Mono"/>
                <a:cs typeface="Roboto Mono"/>
                <a:sym typeface="Roboto Mono"/>
              </a:rPr>
              <a:t>container</a:t>
            </a:r>
            <a:endParaRPr b="1" sz="800">
              <a:latin typeface="Roboto Mono"/>
              <a:ea typeface="Roboto Mono"/>
              <a:cs typeface="Roboto Mono"/>
              <a:sym typeface="Roboto Mono"/>
            </a:endParaRPr>
          </a:p>
        </p:txBody>
      </p:sp>
      <p:sp>
        <p:nvSpPr>
          <p:cNvPr id="330" name="Google Shape;330;p50"/>
          <p:cNvSpPr/>
          <p:nvPr/>
        </p:nvSpPr>
        <p:spPr>
          <a:xfrm>
            <a:off x="6038725" y="680400"/>
            <a:ext cx="663600" cy="365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oboto Mono"/>
                <a:ea typeface="Roboto Mono"/>
                <a:cs typeface="Roboto Mono"/>
                <a:sym typeface="Roboto Mono"/>
              </a:rPr>
              <a:t>container</a:t>
            </a:r>
            <a:endParaRPr b="1" sz="800">
              <a:latin typeface="Roboto Mono"/>
              <a:ea typeface="Roboto Mono"/>
              <a:cs typeface="Roboto Mono"/>
              <a:sym typeface="Roboto Mono"/>
            </a:endParaRPr>
          </a:p>
        </p:txBody>
      </p:sp>
      <p:pic>
        <p:nvPicPr>
          <p:cNvPr id="331" name="Google Shape;331;p50"/>
          <p:cNvPicPr preferRelativeResize="0"/>
          <p:nvPr/>
        </p:nvPicPr>
        <p:blipFill>
          <a:blip r:embed="rId6">
            <a:alphaModFix/>
          </a:blip>
          <a:stretch>
            <a:fillRect/>
          </a:stretch>
        </p:blipFill>
        <p:spPr>
          <a:xfrm>
            <a:off x="4910975" y="3617325"/>
            <a:ext cx="3697308" cy="151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51"/>
          <p:cNvPicPr preferRelativeResize="0"/>
          <p:nvPr/>
        </p:nvPicPr>
        <p:blipFill>
          <a:blip r:embed="rId3">
            <a:alphaModFix/>
          </a:blip>
          <a:stretch>
            <a:fillRect/>
          </a:stretch>
        </p:blipFill>
        <p:spPr>
          <a:xfrm>
            <a:off x="76200" y="854100"/>
            <a:ext cx="4559699" cy="2182700"/>
          </a:xfrm>
          <a:prstGeom prst="rect">
            <a:avLst/>
          </a:prstGeom>
          <a:noFill/>
          <a:ln>
            <a:noFill/>
          </a:ln>
        </p:spPr>
      </p:pic>
      <p:sp>
        <p:nvSpPr>
          <p:cNvPr id="337" name="Google Shape;337;p51"/>
          <p:cNvSpPr txBox="1"/>
          <p:nvPr>
            <p:ph idx="4294967295" type="title"/>
          </p:nvPr>
        </p:nvSpPr>
        <p:spPr>
          <a:xfrm>
            <a:off x="311700" y="98400"/>
            <a:ext cx="8170800" cy="755700"/>
          </a:xfrm>
          <a:prstGeom prst="rect">
            <a:avLst/>
          </a:prstGeom>
        </p:spPr>
        <p:txBody>
          <a:bodyPr anchorCtr="0" anchor="t" bIns="91425" lIns="91425" spcFirstLastPara="1" rIns="91425" wrap="square" tIns="91425">
            <a:noAutofit/>
          </a:bodyPr>
          <a:lstStyle/>
          <a:p>
            <a:pPr indent="0" lvl="0" marL="0" rtl="0" algn="l">
              <a:lnSpc>
                <a:spcPct val="120000"/>
              </a:lnSpc>
              <a:spcBef>
                <a:spcPts val="1100"/>
              </a:spcBef>
              <a:spcAft>
                <a:spcPts val="0"/>
              </a:spcAft>
              <a:buNone/>
            </a:pPr>
            <a:r>
              <a:rPr lang="en" sz="1800"/>
              <a:t>ECS - Dynamic host port mapping</a:t>
            </a:r>
            <a:endParaRPr sz="1800"/>
          </a:p>
          <a:p>
            <a:pPr indent="0" lvl="0" marL="0" rtl="0" algn="l">
              <a:lnSpc>
                <a:spcPct val="115000"/>
              </a:lnSpc>
              <a:spcBef>
                <a:spcPts val="0"/>
              </a:spcBef>
              <a:spcAft>
                <a:spcPts val="0"/>
              </a:spcAft>
              <a:buNone/>
            </a:pPr>
            <a:r>
              <a:t/>
            </a:r>
            <a:endParaRPr sz="1200">
              <a:solidFill>
                <a:schemeClr val="hlink"/>
              </a:solidFill>
              <a:latin typeface="Roboto Mono"/>
              <a:ea typeface="Roboto Mono"/>
              <a:cs typeface="Roboto Mono"/>
              <a:sym typeface="Roboto Mono"/>
            </a:endParaRPr>
          </a:p>
        </p:txBody>
      </p:sp>
      <p:pic>
        <p:nvPicPr>
          <p:cNvPr id="338" name="Google Shape;338;p51"/>
          <p:cNvPicPr preferRelativeResize="0"/>
          <p:nvPr/>
        </p:nvPicPr>
        <p:blipFill>
          <a:blip r:embed="rId4">
            <a:alphaModFix/>
          </a:blip>
          <a:stretch>
            <a:fillRect/>
          </a:stretch>
        </p:blipFill>
        <p:spPr>
          <a:xfrm>
            <a:off x="76200" y="3195825"/>
            <a:ext cx="4559701" cy="1763695"/>
          </a:xfrm>
          <a:prstGeom prst="rect">
            <a:avLst/>
          </a:prstGeom>
          <a:noFill/>
          <a:ln>
            <a:noFill/>
          </a:ln>
        </p:spPr>
      </p:pic>
      <p:pic>
        <p:nvPicPr>
          <p:cNvPr id="339" name="Google Shape;339;p51"/>
          <p:cNvPicPr preferRelativeResize="0"/>
          <p:nvPr/>
        </p:nvPicPr>
        <p:blipFill>
          <a:blip r:embed="rId5">
            <a:alphaModFix/>
          </a:blip>
          <a:stretch>
            <a:fillRect/>
          </a:stretch>
        </p:blipFill>
        <p:spPr>
          <a:xfrm>
            <a:off x="5230525" y="57872"/>
            <a:ext cx="3523400" cy="1276475"/>
          </a:xfrm>
          <a:prstGeom prst="rect">
            <a:avLst/>
          </a:prstGeom>
          <a:noFill/>
          <a:ln>
            <a:noFill/>
          </a:ln>
        </p:spPr>
      </p:pic>
      <p:pic>
        <p:nvPicPr>
          <p:cNvPr id="340" name="Google Shape;340;p51"/>
          <p:cNvPicPr preferRelativeResize="0"/>
          <p:nvPr/>
        </p:nvPicPr>
        <p:blipFill>
          <a:blip r:embed="rId6">
            <a:alphaModFix/>
          </a:blip>
          <a:stretch>
            <a:fillRect/>
          </a:stretch>
        </p:blipFill>
        <p:spPr>
          <a:xfrm>
            <a:off x="4712100" y="1639150"/>
            <a:ext cx="4431900" cy="2043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2"/>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800"/>
              <a:t>ECS load balancing</a:t>
            </a:r>
            <a:endParaRPr sz="1800"/>
          </a:p>
          <a:p>
            <a:pPr indent="0" lvl="0" marL="0" rtl="0" algn="l">
              <a:lnSpc>
                <a:spcPct val="100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https://docs.aws.amazon.com/AmazonECS/latest/developerguide/service-load-balancing.html</a:t>
            </a:r>
            <a:endParaRPr sz="18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200">
              <a:solidFill>
                <a:schemeClr val="hlink"/>
              </a:solidFill>
              <a:latin typeface="Roboto Mono"/>
              <a:ea typeface="Roboto Mono"/>
              <a:cs typeface="Roboto Mono"/>
              <a:sym typeface="Roboto Mono"/>
            </a:endParaRPr>
          </a:p>
        </p:txBody>
      </p:sp>
      <p:sp>
        <p:nvSpPr>
          <p:cNvPr id="346" name="Google Shape;346;p52"/>
          <p:cNvSpPr txBox="1"/>
          <p:nvPr/>
        </p:nvSpPr>
        <p:spPr>
          <a:xfrm>
            <a:off x="228600" y="914400"/>
            <a:ext cx="82929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rgbClr val="444444"/>
                </a:solidFill>
                <a:highlight>
                  <a:srgbClr val="FFFFFF"/>
                </a:highlight>
                <a:latin typeface="Roboto Mono"/>
                <a:ea typeface="Roboto Mono"/>
                <a:cs typeface="Roboto Mono"/>
                <a:sym typeface="Roboto Mono"/>
              </a:rPr>
              <a:t>Application Load Balancers offer several features that make them attractive for use with Amazon ECS services:</a:t>
            </a:r>
            <a:endParaRPr b="1"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120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Each service can serve traffic from multiple load balancers and expose multiple load balanced ports by specifying multiple target groups.</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They are supported by tasks using both the Fargate and EC2 launch types.</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Application Load Balancers allow containers to use </a:t>
            </a:r>
            <a:r>
              <a:rPr b="1" lang="en" sz="900">
                <a:solidFill>
                  <a:srgbClr val="444444"/>
                </a:solidFill>
                <a:highlight>
                  <a:srgbClr val="FFFFFF"/>
                </a:highlight>
                <a:latin typeface="Roboto Mono"/>
                <a:ea typeface="Roboto Mono"/>
                <a:cs typeface="Roboto Mono"/>
                <a:sym typeface="Roboto Mono"/>
              </a:rPr>
              <a:t>dynamic host port mapping </a:t>
            </a:r>
            <a:r>
              <a:rPr lang="en" sz="900">
                <a:solidFill>
                  <a:srgbClr val="444444"/>
                </a:solidFill>
                <a:highlight>
                  <a:srgbClr val="FFFFFF"/>
                </a:highlight>
                <a:latin typeface="Roboto Mono"/>
                <a:ea typeface="Roboto Mono"/>
                <a:cs typeface="Roboto Mono"/>
                <a:sym typeface="Roboto Mono"/>
              </a:rPr>
              <a:t>(so that multiple tasks from the same service are allowed per container instance).</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Application Load Balancers support </a:t>
            </a:r>
            <a:r>
              <a:rPr b="1" lang="en" sz="900">
                <a:solidFill>
                  <a:srgbClr val="444444"/>
                </a:solidFill>
                <a:highlight>
                  <a:srgbClr val="FFFFFF"/>
                </a:highlight>
                <a:latin typeface="Roboto Mono"/>
                <a:ea typeface="Roboto Mono"/>
                <a:cs typeface="Roboto Mono"/>
                <a:sym typeface="Roboto Mono"/>
              </a:rPr>
              <a:t>path-based routing and priority rules </a:t>
            </a:r>
            <a:r>
              <a:rPr lang="en" sz="900">
                <a:solidFill>
                  <a:srgbClr val="444444"/>
                </a:solidFill>
                <a:highlight>
                  <a:srgbClr val="FFFFFF"/>
                </a:highlight>
                <a:latin typeface="Roboto Mono"/>
                <a:ea typeface="Roboto Mono"/>
                <a:cs typeface="Roboto Mono"/>
                <a:sym typeface="Roboto Mono"/>
              </a:rPr>
              <a:t>(so that multiple services can use the same listener port on a single ALB).</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We recommend that you use ALB for your ECS services so that you can take advantage of these latest features, unless your service requires a feature that is only available with NLB or Classic LB</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b="1" lang="en" sz="900">
                <a:solidFill>
                  <a:srgbClr val="007697"/>
                </a:solidFill>
                <a:highlight>
                  <a:srgbClr val="FFFFFF"/>
                </a:highlight>
                <a:latin typeface="Roboto Mono"/>
                <a:ea typeface="Roboto Mono"/>
                <a:cs typeface="Roboto Mono"/>
                <a:sym typeface="Roboto Mono"/>
              </a:rPr>
              <a:t>Classic Load Balancer Considerations</a:t>
            </a:r>
            <a:endParaRPr b="1" sz="900">
              <a:solidFill>
                <a:srgbClr val="007697"/>
              </a:solidFill>
              <a:highlight>
                <a:srgbClr val="FFFFFF"/>
              </a:highlight>
              <a:latin typeface="Roboto Mono"/>
              <a:ea typeface="Roboto Mono"/>
              <a:cs typeface="Roboto Mono"/>
              <a:sym typeface="Roboto Mono"/>
            </a:endParaRPr>
          </a:p>
          <a:p>
            <a:pPr indent="-285750" lvl="0" marL="457200" rtl="0" algn="l">
              <a:lnSpc>
                <a:spcPct val="100000"/>
              </a:lnSpc>
              <a:spcBef>
                <a:spcPts val="1200"/>
              </a:spcBef>
              <a:spcAft>
                <a:spcPts val="0"/>
              </a:spcAft>
              <a:buClr>
                <a:srgbClr val="444444"/>
              </a:buClr>
              <a:buSzPts val="900"/>
              <a:buChar char="●"/>
            </a:pPr>
            <a:r>
              <a:rPr lang="en" sz="900">
                <a:solidFill>
                  <a:srgbClr val="444444"/>
                </a:solidFill>
                <a:highlight>
                  <a:srgbClr val="FFFFFF"/>
                </a:highlight>
                <a:latin typeface="Roboto Mono"/>
                <a:ea typeface="Roboto Mono"/>
                <a:cs typeface="Roboto Mono"/>
                <a:sym typeface="Roboto Mono"/>
              </a:rPr>
              <a:t>Services with tasks that use the awsvpc network mode, such as those with the Fargate launch type, do not support Classic Load Balancers.</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Container health checks are not supported for tasks that are part of a service that is configured to use a Classic Load Balancer.</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Char char="●"/>
            </a:pPr>
            <a:r>
              <a:rPr lang="en" sz="900">
                <a:solidFill>
                  <a:srgbClr val="444444"/>
                </a:solidFill>
                <a:highlight>
                  <a:srgbClr val="FFFFFF"/>
                </a:highlight>
                <a:latin typeface="Roboto Mono"/>
                <a:ea typeface="Roboto Mono"/>
                <a:cs typeface="Roboto Mono"/>
                <a:sym typeface="Roboto Mono"/>
              </a:rPr>
              <a:t>All of the containers that are launched in a single task definition are always placed on the same container instance. e.g, if a task definition consists of Elasticsearch using port 3030 on the container instance, with Logstash and Kibana using port 4040 on the container instance, the same load balancer can route traffic to Elasticsearch and Kibana through two listeners.</a:t>
            </a:r>
            <a:br>
              <a:rPr lang="en" sz="900">
                <a:solidFill>
                  <a:srgbClr val="444444"/>
                </a:solidFill>
                <a:highlight>
                  <a:srgbClr val="FFFFFF"/>
                </a:highlight>
                <a:latin typeface="Roboto Mono"/>
                <a:ea typeface="Roboto Mono"/>
                <a:cs typeface="Roboto Mono"/>
                <a:sym typeface="Roboto Mono"/>
              </a:rPr>
            </a:br>
            <a:r>
              <a:rPr b="1" lang="en" sz="900">
                <a:solidFill>
                  <a:srgbClr val="444444"/>
                </a:solidFill>
                <a:highlight>
                  <a:srgbClr val="FFFFFF"/>
                </a:highlight>
                <a:latin typeface="Roboto Mono"/>
                <a:ea typeface="Roboto Mono"/>
                <a:cs typeface="Roboto Mono"/>
                <a:sym typeface="Roboto Mono"/>
              </a:rPr>
              <a:t>Important</a:t>
            </a:r>
            <a:br>
              <a:rPr b="1" lang="en" sz="900">
                <a:solidFill>
                  <a:srgbClr val="444444"/>
                </a:solidFill>
                <a:highlight>
                  <a:srgbClr val="FFFFFF"/>
                </a:highlight>
                <a:latin typeface="Roboto Mono"/>
                <a:ea typeface="Roboto Mono"/>
                <a:cs typeface="Roboto Mono"/>
                <a:sym typeface="Roboto Mono"/>
              </a:rPr>
            </a:br>
            <a:r>
              <a:rPr b="1" lang="en" sz="900">
                <a:solidFill>
                  <a:srgbClr val="444444"/>
                </a:solidFill>
                <a:highlight>
                  <a:srgbClr val="FFFFFF"/>
                </a:highlight>
                <a:latin typeface="Roboto Mono"/>
                <a:ea typeface="Roboto Mono"/>
                <a:cs typeface="Roboto Mono"/>
                <a:sym typeface="Roboto Mono"/>
              </a:rPr>
              <a:t>THIS IS NOT RECOMMENDED. </a:t>
            </a:r>
            <a:r>
              <a:rPr lang="en" sz="900">
                <a:solidFill>
                  <a:srgbClr val="444444"/>
                </a:solidFill>
                <a:highlight>
                  <a:srgbClr val="FFFFFF"/>
                </a:highlight>
                <a:latin typeface="Roboto Mono"/>
                <a:ea typeface="Roboto Mono"/>
                <a:cs typeface="Roboto Mono"/>
                <a:sym typeface="Roboto Mono"/>
              </a:rPr>
              <a:t>Because entire container instances are registered and deregistered with clb, and not with host and port combinations, this configuration can cause issues if a task from one service stops. In this scenario, a task from one service stopping can cause the entire container instance to be deregistered from the Clb while another task from a different service on the same container instance is still using it. If you want to connect multiple services to a single load balancer we recommend using an ALB.</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3"/>
          <p:cNvSpPr txBox="1"/>
          <p:nvPr>
            <p:ph idx="4294967295" type="title"/>
          </p:nvPr>
        </p:nvSpPr>
        <p:spPr>
          <a:xfrm>
            <a:off x="311700" y="250800"/>
            <a:ext cx="8170800" cy="358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Fargate - VPC link to connect API Gateway to Fargate internal traffic</a:t>
            </a:r>
            <a:endParaRPr sz="1400"/>
          </a:p>
          <a:p>
            <a:pPr indent="0" lvl="0" marL="0" marR="0" rtl="0" algn="l">
              <a:lnSpc>
                <a:spcPct val="115000"/>
              </a:lnSpc>
              <a:spcBef>
                <a:spcPts val="0"/>
              </a:spcBef>
              <a:spcAft>
                <a:spcPts val="0"/>
              </a:spcAft>
              <a:buNone/>
            </a:pPr>
            <a:r>
              <a:rPr lang="en" sz="1200">
                <a:solidFill>
                  <a:srgbClr val="999999"/>
                </a:solidFill>
                <a:latin typeface="Proxima Nova"/>
                <a:ea typeface="Proxima Nova"/>
                <a:cs typeface="Proxima Nova"/>
                <a:sym typeface="Proxima Nova"/>
              </a:rPr>
              <a:t>https://www.cloudar.be/uncategorized/connect-to-private-resources-from-api-gateway-with-vpc-link/</a:t>
            </a:r>
            <a:endParaRPr sz="1800"/>
          </a:p>
          <a:p>
            <a:pPr indent="0" lvl="0" marL="0" rtl="0" algn="l">
              <a:lnSpc>
                <a:spcPct val="115000"/>
              </a:lnSpc>
              <a:spcBef>
                <a:spcPts val="0"/>
              </a:spcBef>
              <a:spcAft>
                <a:spcPts val="0"/>
              </a:spcAft>
              <a:buNone/>
            </a:pPr>
            <a:r>
              <a:t/>
            </a:r>
            <a:endParaRPr sz="1200">
              <a:solidFill>
                <a:schemeClr val="hlink"/>
              </a:solidFill>
              <a:latin typeface="Proxima Nova"/>
              <a:ea typeface="Proxima Nova"/>
              <a:cs typeface="Proxima Nova"/>
              <a:sym typeface="Proxima Nova"/>
            </a:endParaRPr>
          </a:p>
        </p:txBody>
      </p:sp>
      <p:sp>
        <p:nvSpPr>
          <p:cNvPr id="352" name="Google Shape;352;p53"/>
          <p:cNvSpPr txBox="1"/>
          <p:nvPr/>
        </p:nvSpPr>
        <p:spPr>
          <a:xfrm>
            <a:off x="355225" y="941550"/>
            <a:ext cx="8858700" cy="30000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1600"/>
              </a:spcBef>
              <a:spcAft>
                <a:spcPts val="0"/>
              </a:spcAft>
              <a:buNone/>
            </a:pPr>
            <a:r>
              <a:rPr b="1" lang="en" sz="1100">
                <a:solidFill>
                  <a:srgbClr val="444444"/>
                </a:solidFill>
                <a:highlight>
                  <a:srgbClr val="FFFFFF"/>
                </a:highlight>
                <a:latin typeface="Roboto Mono"/>
                <a:ea typeface="Roboto Mono"/>
                <a:cs typeface="Roboto Mono"/>
                <a:sym typeface="Roboto Mono"/>
              </a:rPr>
              <a:t>Below steps needed for enabling Public APIG to connect to INTERNALLY exposed Fargate end point using VPC link. Older alternative was using Proxy lambdas.</a:t>
            </a:r>
            <a:endParaRPr b="1" sz="1100">
              <a:solidFill>
                <a:srgbClr val="444444"/>
              </a:solidFill>
              <a:highlight>
                <a:srgbClr val="FFFFFF"/>
              </a:highlight>
              <a:latin typeface="Roboto Mono"/>
              <a:ea typeface="Roboto Mono"/>
              <a:cs typeface="Roboto Mono"/>
              <a:sym typeface="Roboto Mono"/>
            </a:endParaRPr>
          </a:p>
          <a:p>
            <a:pPr indent="-207009" lvl="0" marL="274320" marR="0" rtl="0" algn="l">
              <a:lnSpc>
                <a:spcPct val="100000"/>
              </a:lnSpc>
              <a:spcBef>
                <a:spcPts val="1600"/>
              </a:spcBef>
              <a:spcAft>
                <a:spcPts val="0"/>
              </a:spcAft>
              <a:buClr>
                <a:srgbClr val="444444"/>
              </a:buClr>
              <a:buSzPts val="1100"/>
              <a:buFont typeface="Roboto Mono"/>
              <a:buAutoNum type="arabicParenR"/>
            </a:pPr>
            <a:r>
              <a:rPr lang="en" sz="1100">
                <a:solidFill>
                  <a:srgbClr val="444444"/>
                </a:solidFill>
                <a:highlight>
                  <a:srgbClr val="FFFFFF"/>
                </a:highlight>
                <a:latin typeface="Roboto Mono"/>
                <a:ea typeface="Roboto Mono"/>
                <a:cs typeface="Roboto Mono"/>
                <a:sym typeface="Roboto Mono"/>
              </a:rPr>
              <a:t>Create Fargate cluster WITHOUT Application Load balancer</a:t>
            </a:r>
            <a:endParaRPr sz="1100">
              <a:solidFill>
                <a:srgbClr val="444444"/>
              </a:solidFill>
              <a:highlight>
                <a:srgbClr val="FFFFFF"/>
              </a:highlight>
              <a:latin typeface="Roboto Mono"/>
              <a:ea typeface="Roboto Mono"/>
              <a:cs typeface="Roboto Mono"/>
              <a:sym typeface="Roboto Mono"/>
            </a:endParaRPr>
          </a:p>
          <a:p>
            <a:pPr indent="-207009" lvl="0" marL="274320" marR="0" rtl="0" algn="l">
              <a:lnSpc>
                <a:spcPct val="100000"/>
              </a:lnSpc>
              <a:spcBef>
                <a:spcPts val="0"/>
              </a:spcBef>
              <a:spcAft>
                <a:spcPts val="0"/>
              </a:spcAft>
              <a:buClr>
                <a:srgbClr val="444444"/>
              </a:buClr>
              <a:buSzPts val="1100"/>
              <a:buFont typeface="Roboto Mono"/>
              <a:buAutoNum type="arabicParenR"/>
            </a:pPr>
            <a:r>
              <a:rPr lang="en" sz="1100">
                <a:solidFill>
                  <a:srgbClr val="444444"/>
                </a:solidFill>
                <a:highlight>
                  <a:srgbClr val="FFFFFF"/>
                </a:highlight>
                <a:latin typeface="Roboto Mono"/>
                <a:ea typeface="Roboto Mono"/>
                <a:cs typeface="Roboto Mono"/>
                <a:sym typeface="Roboto Mono"/>
              </a:rPr>
              <a:t>Create NLB</a:t>
            </a:r>
            <a:endParaRPr sz="1100">
              <a:solidFill>
                <a:srgbClr val="444444"/>
              </a:solidFill>
              <a:highlight>
                <a:srgbClr val="FFFFFF"/>
              </a:highlight>
              <a:latin typeface="Roboto Mono"/>
              <a:ea typeface="Roboto Mono"/>
              <a:cs typeface="Roboto Mono"/>
              <a:sym typeface="Roboto Mono"/>
            </a:endParaRPr>
          </a:p>
          <a:p>
            <a:pPr indent="-298450" lvl="1" marL="914400" marR="0" rtl="0" algn="l">
              <a:lnSpc>
                <a:spcPct val="100000"/>
              </a:lnSpc>
              <a:spcBef>
                <a:spcPts val="0"/>
              </a:spcBef>
              <a:spcAft>
                <a:spcPts val="0"/>
              </a:spcAft>
              <a:buClr>
                <a:srgbClr val="444444"/>
              </a:buClr>
              <a:buSzPts val="1100"/>
              <a:buFont typeface="Roboto Mono"/>
              <a:buAutoNum type="alphaLcParenR"/>
            </a:pPr>
            <a:r>
              <a:rPr lang="en" sz="1100">
                <a:solidFill>
                  <a:srgbClr val="444444"/>
                </a:solidFill>
                <a:highlight>
                  <a:srgbClr val="FFFFFF"/>
                </a:highlight>
                <a:latin typeface="Roboto Mono"/>
                <a:ea typeface="Roboto Mono"/>
                <a:cs typeface="Roboto Mono"/>
                <a:sym typeface="Roboto Mono"/>
              </a:rPr>
              <a:t>Add Target Group using Elastic Private IPs (if using Fargate, else use Instances)</a:t>
            </a:r>
            <a:endParaRPr sz="1100">
              <a:solidFill>
                <a:srgbClr val="444444"/>
              </a:solidFill>
              <a:highlight>
                <a:srgbClr val="FFFFFF"/>
              </a:highlight>
              <a:latin typeface="Roboto Mono"/>
              <a:ea typeface="Roboto Mono"/>
              <a:cs typeface="Roboto Mono"/>
              <a:sym typeface="Roboto Mono"/>
            </a:endParaRPr>
          </a:p>
          <a:p>
            <a:pPr indent="-298450" lvl="1" marL="914400" marR="0" rtl="0" algn="l">
              <a:lnSpc>
                <a:spcPct val="100000"/>
              </a:lnSpc>
              <a:spcBef>
                <a:spcPts val="0"/>
              </a:spcBef>
              <a:spcAft>
                <a:spcPts val="0"/>
              </a:spcAft>
              <a:buClr>
                <a:srgbClr val="444444"/>
              </a:buClr>
              <a:buSzPts val="1100"/>
              <a:buFont typeface="Roboto Mono"/>
              <a:buAutoNum type="alphaLcParenR"/>
            </a:pPr>
            <a:r>
              <a:rPr lang="en" sz="1100">
                <a:solidFill>
                  <a:srgbClr val="444444"/>
                </a:solidFill>
                <a:highlight>
                  <a:srgbClr val="FFFFFF"/>
                </a:highlight>
                <a:latin typeface="Roboto Mono"/>
                <a:ea typeface="Roboto Mono"/>
                <a:cs typeface="Roboto Mono"/>
                <a:sym typeface="Roboto Mono"/>
              </a:rPr>
              <a:t>Take the Private IPs from Fargate Task details</a:t>
            </a:r>
            <a:endParaRPr sz="1100">
              <a:solidFill>
                <a:srgbClr val="444444"/>
              </a:solidFill>
              <a:highlight>
                <a:srgbClr val="FFFFFF"/>
              </a:highlight>
              <a:latin typeface="Roboto Mono"/>
              <a:ea typeface="Roboto Mono"/>
              <a:cs typeface="Roboto Mono"/>
              <a:sym typeface="Roboto Mono"/>
            </a:endParaRPr>
          </a:p>
          <a:p>
            <a:pPr indent="-207009" lvl="0" marL="274320" marR="0" rtl="0" algn="l">
              <a:lnSpc>
                <a:spcPct val="100000"/>
              </a:lnSpc>
              <a:spcBef>
                <a:spcPts val="0"/>
              </a:spcBef>
              <a:spcAft>
                <a:spcPts val="0"/>
              </a:spcAft>
              <a:buClr>
                <a:srgbClr val="444444"/>
              </a:buClr>
              <a:buSzPts val="1100"/>
              <a:buFont typeface="Roboto Mono"/>
              <a:buAutoNum type="arabicParenR"/>
            </a:pPr>
            <a:r>
              <a:rPr lang="en" sz="1100">
                <a:solidFill>
                  <a:srgbClr val="444444"/>
                </a:solidFill>
                <a:highlight>
                  <a:srgbClr val="FFFFFF"/>
                </a:highlight>
                <a:latin typeface="Roboto Mono"/>
                <a:ea typeface="Roboto Mono"/>
                <a:cs typeface="Roboto Mono"/>
                <a:sym typeface="Roboto Mono"/>
              </a:rPr>
              <a:t>Api Gateway</a:t>
            </a:r>
            <a:endParaRPr sz="1100">
              <a:solidFill>
                <a:srgbClr val="444444"/>
              </a:solidFill>
              <a:highlight>
                <a:srgbClr val="FFFFFF"/>
              </a:highlight>
              <a:latin typeface="Roboto Mono"/>
              <a:ea typeface="Roboto Mono"/>
              <a:cs typeface="Roboto Mono"/>
              <a:sym typeface="Roboto Mono"/>
            </a:endParaRPr>
          </a:p>
          <a:p>
            <a:pPr indent="-298450" lvl="1" marL="914400" marR="0" rtl="0" algn="l">
              <a:lnSpc>
                <a:spcPct val="100000"/>
              </a:lnSpc>
              <a:spcBef>
                <a:spcPts val="0"/>
              </a:spcBef>
              <a:spcAft>
                <a:spcPts val="0"/>
              </a:spcAft>
              <a:buClr>
                <a:srgbClr val="444444"/>
              </a:buClr>
              <a:buSzPts val="1100"/>
              <a:buFont typeface="Roboto Mono"/>
              <a:buAutoNum type="alphaLcParenR"/>
            </a:pPr>
            <a:r>
              <a:rPr lang="en" sz="1100">
                <a:solidFill>
                  <a:srgbClr val="444444"/>
                </a:solidFill>
                <a:highlight>
                  <a:srgbClr val="FFFFFF"/>
                </a:highlight>
                <a:latin typeface="Roboto Mono"/>
                <a:ea typeface="Roboto Mono"/>
                <a:cs typeface="Roboto Mono"/>
                <a:sym typeface="Roboto Mono"/>
              </a:rPr>
              <a:t>Create VPC Link using above NLB</a:t>
            </a:r>
            <a:endParaRPr sz="1100">
              <a:solidFill>
                <a:srgbClr val="444444"/>
              </a:solidFill>
              <a:highlight>
                <a:srgbClr val="FFFFFF"/>
              </a:highlight>
              <a:latin typeface="Roboto Mono"/>
              <a:ea typeface="Roboto Mono"/>
              <a:cs typeface="Roboto Mono"/>
              <a:sym typeface="Roboto Mono"/>
            </a:endParaRPr>
          </a:p>
          <a:p>
            <a:pPr indent="-298450" lvl="1" marL="914400" marR="0" rtl="0" algn="l">
              <a:lnSpc>
                <a:spcPct val="100000"/>
              </a:lnSpc>
              <a:spcBef>
                <a:spcPts val="0"/>
              </a:spcBef>
              <a:spcAft>
                <a:spcPts val="0"/>
              </a:spcAft>
              <a:buClr>
                <a:srgbClr val="444444"/>
              </a:buClr>
              <a:buSzPts val="1100"/>
              <a:buFont typeface="Roboto Mono"/>
              <a:buAutoNum type="alphaLcParenR"/>
            </a:pPr>
            <a:r>
              <a:rPr lang="en" sz="1100">
                <a:solidFill>
                  <a:srgbClr val="444444"/>
                </a:solidFill>
                <a:highlight>
                  <a:srgbClr val="FFFFFF"/>
                </a:highlight>
                <a:latin typeface="Roboto Mono"/>
                <a:ea typeface="Roboto Mono"/>
                <a:cs typeface="Roboto Mono"/>
                <a:sym typeface="Roboto Mono"/>
              </a:rPr>
              <a:t>In Api Resource Integration Request, select VPC link and point to the above VPC Link</a:t>
            </a:r>
            <a:endParaRPr sz="1100">
              <a:solidFill>
                <a:srgbClr val="444444"/>
              </a:solidFill>
              <a:highlight>
                <a:srgbClr val="FFFFFF"/>
              </a:highlight>
              <a:latin typeface="Roboto Mono"/>
              <a:ea typeface="Roboto Mono"/>
              <a:cs typeface="Roboto Mono"/>
              <a:sym typeface="Roboto Mono"/>
            </a:endParaRPr>
          </a:p>
          <a:p>
            <a:pPr indent="-298450" lvl="1" marL="914400" marR="0" rtl="0" algn="l">
              <a:lnSpc>
                <a:spcPct val="100000"/>
              </a:lnSpc>
              <a:spcBef>
                <a:spcPts val="0"/>
              </a:spcBef>
              <a:spcAft>
                <a:spcPts val="0"/>
              </a:spcAft>
              <a:buClr>
                <a:srgbClr val="444444"/>
              </a:buClr>
              <a:buSzPts val="1100"/>
              <a:buFont typeface="Roboto Mono"/>
              <a:buAutoNum type="alphaLcParenR"/>
            </a:pPr>
            <a:r>
              <a:rPr lang="en" sz="1100">
                <a:solidFill>
                  <a:srgbClr val="444444"/>
                </a:solidFill>
                <a:highlight>
                  <a:srgbClr val="FFFFFF"/>
                </a:highlight>
                <a:latin typeface="Roboto Mono"/>
                <a:ea typeface="Roboto Mono"/>
                <a:cs typeface="Roboto Mono"/>
                <a:sym typeface="Roboto Mono"/>
              </a:rPr>
              <a:t>Provide the End point URL </a:t>
            </a:r>
            <a:r>
              <a:rPr i="1" lang="en" sz="1100" u="sng">
                <a:solidFill>
                  <a:schemeClr val="hlink"/>
                </a:solidFill>
                <a:highlight>
                  <a:srgbClr val="FFFFFF"/>
                </a:highlight>
                <a:latin typeface="Roboto Mono"/>
                <a:ea typeface="Roboto Mono"/>
                <a:cs typeface="Roboto Mono"/>
                <a:sym typeface="Roboto Mono"/>
                <a:hlinkClick r:id="rId3"/>
              </a:rPr>
              <a:t>http://InternalNLB:8080/contacts/all</a:t>
            </a:r>
            <a:endParaRPr i="1" sz="11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1600"/>
              </a:spcBef>
              <a:spcAft>
                <a:spcPts val="0"/>
              </a:spcAft>
              <a:buNone/>
            </a:pPr>
            <a:r>
              <a:rPr b="1" i="1" lang="en" sz="900">
                <a:solidFill>
                  <a:srgbClr val="444444"/>
                </a:solidFill>
                <a:highlight>
                  <a:srgbClr val="FFFFFF"/>
                </a:highlight>
                <a:latin typeface="Roboto Mono"/>
                <a:ea typeface="Roboto Mono"/>
                <a:cs typeface="Roboto Mono"/>
                <a:sym typeface="Roboto Mono"/>
              </a:rPr>
              <a:t>Pricing Notes</a:t>
            </a:r>
            <a:r>
              <a:rPr i="1" lang="en" sz="900">
                <a:solidFill>
                  <a:srgbClr val="444444"/>
                </a:solidFill>
                <a:highlight>
                  <a:srgbClr val="FFFFFF"/>
                </a:highlight>
                <a:latin typeface="Roboto Mono"/>
                <a:ea typeface="Roboto Mono"/>
                <a:cs typeface="Roboto Mono"/>
                <a:sym typeface="Roboto Mono"/>
              </a:rPr>
              <a:t>: </a:t>
            </a:r>
            <a:endParaRPr i="1" sz="900">
              <a:solidFill>
                <a:srgbClr val="444444"/>
              </a:solidFill>
              <a:highlight>
                <a:srgbClr val="FFFFFF"/>
              </a:highlight>
              <a:latin typeface="Roboto Mono"/>
              <a:ea typeface="Roboto Mono"/>
              <a:cs typeface="Roboto Mono"/>
              <a:sym typeface="Roboto Mono"/>
            </a:endParaRPr>
          </a:p>
          <a:p>
            <a:pPr indent="-102870" lvl="0" marL="91440" marR="0" rtl="0" algn="l">
              <a:lnSpc>
                <a:spcPct val="100000"/>
              </a:lnSpc>
              <a:spcBef>
                <a:spcPts val="1600"/>
              </a:spcBef>
              <a:spcAft>
                <a:spcPts val="0"/>
              </a:spcAft>
              <a:buClr>
                <a:srgbClr val="444444"/>
              </a:buClr>
              <a:buSzPts val="900"/>
              <a:buFont typeface="Roboto Mono"/>
              <a:buChar char="●"/>
            </a:pPr>
            <a:r>
              <a:rPr i="1" lang="en" sz="900">
                <a:solidFill>
                  <a:srgbClr val="444444"/>
                </a:solidFill>
                <a:highlight>
                  <a:srgbClr val="FFFFFF"/>
                </a:highlight>
                <a:latin typeface="Roboto Mono"/>
                <a:ea typeface="Roboto Mono"/>
                <a:cs typeface="Roboto Mono"/>
                <a:sym typeface="Roboto Mono"/>
              </a:rPr>
              <a:t>NLB is NOT free, Pricing based on hour ($0.0225 per hour &amp; $0.006 per LCU-hr). </a:t>
            </a:r>
            <a:endParaRPr i="1" sz="900">
              <a:solidFill>
                <a:srgbClr val="444444"/>
              </a:solidFill>
              <a:highlight>
                <a:srgbClr val="FFFFFF"/>
              </a:highlight>
              <a:latin typeface="Roboto Mono"/>
              <a:ea typeface="Roboto Mono"/>
              <a:cs typeface="Roboto Mono"/>
              <a:sym typeface="Roboto Mono"/>
            </a:endParaRPr>
          </a:p>
          <a:p>
            <a:pPr indent="-102870" lvl="0" marL="91440" marR="0" rtl="0" algn="l">
              <a:lnSpc>
                <a:spcPct val="100000"/>
              </a:lnSpc>
              <a:spcBef>
                <a:spcPts val="0"/>
              </a:spcBef>
              <a:spcAft>
                <a:spcPts val="0"/>
              </a:spcAft>
              <a:buClr>
                <a:srgbClr val="444444"/>
              </a:buClr>
              <a:buSzPts val="900"/>
              <a:buFont typeface="Roboto Mono"/>
              <a:buChar char="●"/>
            </a:pPr>
            <a:r>
              <a:rPr i="1" lang="en" sz="900">
                <a:solidFill>
                  <a:srgbClr val="444444"/>
                </a:solidFill>
                <a:highlight>
                  <a:srgbClr val="FFFFFF"/>
                </a:highlight>
                <a:latin typeface="Roboto Mono"/>
                <a:ea typeface="Roboto Mono"/>
                <a:cs typeface="Roboto Mono"/>
                <a:sym typeface="Roboto Mono"/>
              </a:rPr>
              <a:t>In Fargate service, reduce the task count to 0 to stop getting charged for vCPU ($0.0506 per hour) and Mem ($0.0127 per hour) </a:t>
            </a:r>
            <a:endParaRPr i="1"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7"/>
          <p:cNvSpPr txBox="1"/>
          <p:nvPr>
            <p:ph idx="4294967295" type="title"/>
          </p:nvPr>
        </p:nvSpPr>
        <p:spPr>
          <a:xfrm>
            <a:off x="311700" y="250800"/>
            <a:ext cx="3519000" cy="7557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1800"/>
              <a:t>On-Demand vs </a:t>
            </a:r>
            <a:endParaRPr sz="1800"/>
          </a:p>
          <a:p>
            <a:pPr indent="0" lvl="0" marL="0" rtl="0" algn="l">
              <a:lnSpc>
                <a:spcPct val="110000"/>
              </a:lnSpc>
              <a:spcBef>
                <a:spcPts val="0"/>
              </a:spcBef>
              <a:spcAft>
                <a:spcPts val="0"/>
              </a:spcAft>
              <a:buNone/>
            </a:pPr>
            <a:r>
              <a:rPr lang="en" sz="1800"/>
              <a:t>Reserved vs Spot AWS EC2</a:t>
            </a:r>
            <a:endParaRPr sz="1200">
              <a:solidFill>
                <a:schemeClr val="hlink"/>
              </a:solidFill>
              <a:latin typeface="Roboto Mono"/>
              <a:ea typeface="Roboto Mono"/>
              <a:cs typeface="Roboto Mono"/>
              <a:sym typeface="Roboto Mono"/>
            </a:endParaRPr>
          </a:p>
        </p:txBody>
      </p:sp>
      <p:graphicFrame>
        <p:nvGraphicFramePr>
          <p:cNvPr id="134" name="Google Shape;134;p27"/>
          <p:cNvGraphicFramePr/>
          <p:nvPr/>
        </p:nvGraphicFramePr>
        <p:xfrm>
          <a:off x="304800" y="2895600"/>
          <a:ext cx="3000000" cy="3000000"/>
        </p:xfrm>
        <a:graphic>
          <a:graphicData uri="http://schemas.openxmlformats.org/drawingml/2006/table">
            <a:tbl>
              <a:tblPr>
                <a:solidFill>
                  <a:srgbClr val="FFFFFF"/>
                </a:solidFill>
                <a:tableStyleId>{7F711F52-7295-417C-9E7F-6962B085CEA4}</a:tableStyleId>
              </a:tblPr>
              <a:tblGrid>
                <a:gridCol w="1133475"/>
                <a:gridCol w="904875"/>
                <a:gridCol w="6553200"/>
              </a:tblGrid>
              <a:tr h="159725">
                <a:tc>
                  <a:txBody>
                    <a:bodyPr/>
                    <a:lstStyle/>
                    <a:p>
                      <a:pPr indent="0" lvl="0" marL="0" rtl="0" algn="l">
                        <a:lnSpc>
                          <a:spcPct val="100000"/>
                        </a:lnSpc>
                        <a:spcBef>
                          <a:spcPts val="0"/>
                        </a:spcBef>
                        <a:spcAft>
                          <a:spcPts val="0"/>
                        </a:spcAft>
                        <a:buNone/>
                      </a:pPr>
                      <a:r>
                        <a:rPr b="1" lang="en" sz="1000">
                          <a:highlight>
                            <a:srgbClr val="FFFFFF"/>
                          </a:highlight>
                          <a:latin typeface="Roboto Mono"/>
                          <a:ea typeface="Roboto Mono"/>
                          <a:cs typeface="Roboto Mono"/>
                          <a:sym typeface="Roboto Mono"/>
                        </a:rPr>
                        <a:t>Option</a:t>
                      </a:r>
                      <a:endParaRPr b="1"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highlight>
                            <a:srgbClr val="FFFFFF"/>
                          </a:highlight>
                          <a:latin typeface="Roboto Mono"/>
                          <a:ea typeface="Roboto Mono"/>
                          <a:cs typeface="Roboto Mono"/>
                          <a:sym typeface="Roboto Mono"/>
                        </a:rPr>
                        <a:t>Discount</a:t>
                      </a:r>
                      <a:endParaRPr b="1"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highlight>
                            <a:srgbClr val="FFFFFF"/>
                          </a:highlight>
                          <a:latin typeface="Roboto Mono"/>
                          <a:ea typeface="Roboto Mono"/>
                          <a:cs typeface="Roboto Mono"/>
                          <a:sym typeface="Roboto Mono"/>
                        </a:rPr>
                        <a:t>Description</a:t>
                      </a:r>
                      <a:endParaRPr b="1"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59725">
                <a:tc>
                  <a:txBody>
                    <a:bodyPr/>
                    <a:lstStyle/>
                    <a:p>
                      <a:pPr indent="0" lvl="0" marL="0" rtl="0" algn="l">
                        <a:lnSpc>
                          <a:spcPct val="100000"/>
                        </a:lnSpc>
                        <a:spcBef>
                          <a:spcPts val="0"/>
                        </a:spcBef>
                        <a:spcAft>
                          <a:spcPts val="0"/>
                        </a:spcAft>
                        <a:buNone/>
                      </a:pPr>
                      <a:r>
                        <a:rPr lang="en" sz="1000">
                          <a:highlight>
                            <a:srgbClr val="FFFFFF"/>
                          </a:highlight>
                          <a:latin typeface="Roboto Mono"/>
                          <a:ea typeface="Roboto Mono"/>
                          <a:cs typeface="Roboto Mono"/>
                          <a:sym typeface="Roboto Mono"/>
                        </a:rPr>
                        <a:t>On-Demand</a:t>
                      </a:r>
                      <a:endParaRPr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highlight>
                            <a:srgbClr val="FFFFFF"/>
                          </a:highlight>
                          <a:latin typeface="Roboto Mono"/>
                          <a:ea typeface="Roboto Mono"/>
                          <a:cs typeface="Roboto Mono"/>
                          <a:sym typeface="Roboto Mono"/>
                        </a:rPr>
                        <a:t>0%</a:t>
                      </a:r>
                      <a:endParaRPr b="1"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highlight>
                            <a:srgbClr val="FFFFFF"/>
                          </a:highlight>
                          <a:latin typeface="Roboto Mono"/>
                          <a:ea typeface="Roboto Mono"/>
                          <a:cs typeface="Roboto Mono"/>
                          <a:sym typeface="Roboto Mono"/>
                        </a:rPr>
                        <a:t>There’s no commitment from you. You pay the most with this option.</a:t>
                      </a:r>
                      <a:endParaRPr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59725">
                <a:tc>
                  <a:txBody>
                    <a:bodyPr/>
                    <a:lstStyle/>
                    <a:p>
                      <a:pPr indent="0" lvl="0" marL="0" rtl="0" algn="l">
                        <a:lnSpc>
                          <a:spcPct val="100000"/>
                        </a:lnSpc>
                        <a:spcBef>
                          <a:spcPts val="0"/>
                        </a:spcBef>
                        <a:spcAft>
                          <a:spcPts val="0"/>
                        </a:spcAft>
                        <a:buNone/>
                      </a:pPr>
                      <a:r>
                        <a:rPr lang="en" sz="1000">
                          <a:highlight>
                            <a:srgbClr val="FFFFFF"/>
                          </a:highlight>
                          <a:latin typeface="Roboto Mono"/>
                          <a:ea typeface="Roboto Mono"/>
                          <a:cs typeface="Roboto Mono"/>
                          <a:sym typeface="Roboto Mono"/>
                        </a:rPr>
                        <a:t>Reserved</a:t>
                      </a:r>
                      <a:endParaRPr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highlight>
                            <a:srgbClr val="FFFFFF"/>
                          </a:highlight>
                          <a:latin typeface="Roboto Mono"/>
                          <a:ea typeface="Roboto Mono"/>
                          <a:cs typeface="Roboto Mono"/>
                          <a:sym typeface="Roboto Mono"/>
                        </a:rPr>
                        <a:t>40%-60%</a:t>
                      </a:r>
                      <a:endParaRPr b="1"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highlight>
                            <a:srgbClr val="FFFFFF"/>
                          </a:highlight>
                          <a:latin typeface="Roboto Mono"/>
                          <a:ea typeface="Roboto Mono"/>
                          <a:cs typeface="Roboto Mono"/>
                          <a:sym typeface="Roboto Mono"/>
                        </a:rPr>
                        <a:t>1-year or 3-year commitment from you. You save money from that commitment.</a:t>
                      </a:r>
                      <a:endParaRPr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59725">
                <a:tc>
                  <a:txBody>
                    <a:bodyPr/>
                    <a:lstStyle/>
                    <a:p>
                      <a:pPr indent="0" lvl="0" marL="0" rtl="0" algn="l">
                        <a:lnSpc>
                          <a:spcPct val="100000"/>
                        </a:lnSpc>
                        <a:spcBef>
                          <a:spcPts val="0"/>
                        </a:spcBef>
                        <a:spcAft>
                          <a:spcPts val="0"/>
                        </a:spcAft>
                        <a:buNone/>
                      </a:pPr>
                      <a:r>
                        <a:rPr lang="en" sz="1000">
                          <a:highlight>
                            <a:srgbClr val="FFFFFF"/>
                          </a:highlight>
                          <a:latin typeface="Roboto Mono"/>
                          <a:ea typeface="Roboto Mono"/>
                          <a:cs typeface="Roboto Mono"/>
                          <a:sym typeface="Roboto Mono"/>
                        </a:rPr>
                        <a:t>Spot</a:t>
                      </a:r>
                      <a:endParaRPr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highlight>
                            <a:srgbClr val="FFFFFF"/>
                          </a:highlight>
                          <a:latin typeface="Roboto Mono"/>
                          <a:ea typeface="Roboto Mono"/>
                          <a:cs typeface="Roboto Mono"/>
                          <a:sym typeface="Roboto Mono"/>
                        </a:rPr>
                        <a:t>60%-90%</a:t>
                      </a:r>
                      <a:endParaRPr b="1"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highlight>
                            <a:srgbClr val="FFFFFF"/>
                          </a:highlight>
                          <a:latin typeface="Roboto Mono"/>
                          <a:ea typeface="Roboto Mono"/>
                          <a:cs typeface="Roboto Mono"/>
                          <a:sym typeface="Roboto Mono"/>
                        </a:rPr>
                        <a:t>Ridiculously inexpensive because there’s no commitment from the AWS side.</a:t>
                      </a:r>
                      <a:endParaRPr sz="1000">
                        <a:highlight>
                          <a:srgbClr val="FFFFFF"/>
                        </a:highlight>
                        <a:latin typeface="Roboto Mono"/>
                        <a:ea typeface="Roboto Mono"/>
                        <a:cs typeface="Roboto Mono"/>
                        <a:sym typeface="Roboto Mon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135" name="Google Shape;135;p27"/>
          <p:cNvSpPr txBox="1"/>
          <p:nvPr/>
        </p:nvSpPr>
        <p:spPr>
          <a:xfrm>
            <a:off x="0" y="838200"/>
            <a:ext cx="8896500" cy="1989300"/>
          </a:xfrm>
          <a:prstGeom prst="rect">
            <a:avLst/>
          </a:prstGeom>
          <a:noFill/>
          <a:ln>
            <a:noFill/>
          </a:ln>
        </p:spPr>
        <p:txBody>
          <a:bodyPr anchorCtr="0" anchor="t" bIns="91425" lIns="91425" spcFirstLastPara="1" rIns="91425" wrap="square" tIns="91425">
            <a:noAutofit/>
          </a:bodyPr>
          <a:lstStyle/>
          <a:p>
            <a:pPr indent="-109220" lvl="0" marL="274320" rtl="0" algn="l">
              <a:lnSpc>
                <a:spcPct val="100000"/>
              </a:lnSpc>
              <a:spcBef>
                <a:spcPts val="1200"/>
              </a:spcBef>
              <a:spcAft>
                <a:spcPts val="0"/>
              </a:spcAft>
              <a:buClr>
                <a:srgbClr val="444444"/>
              </a:buClr>
              <a:buSzPts val="1000"/>
              <a:buChar char="●"/>
            </a:pPr>
            <a:r>
              <a:rPr b="1" lang="en" sz="1000">
                <a:solidFill>
                  <a:srgbClr val="0000FF"/>
                </a:solidFill>
                <a:highlight>
                  <a:srgbClr val="FFFFFF"/>
                </a:highlight>
                <a:latin typeface="Roboto Mono"/>
                <a:ea typeface="Roboto Mono"/>
                <a:cs typeface="Roboto Mono"/>
                <a:sym typeface="Roboto Mono"/>
              </a:rPr>
              <a:t>On-Demand Instances</a:t>
            </a:r>
            <a:r>
              <a:rPr lang="en" sz="1000">
                <a:solidFill>
                  <a:srgbClr val="0000FF"/>
                </a:solidFill>
                <a:highlight>
                  <a:srgbClr val="FFFFFF"/>
                </a:highlight>
                <a:latin typeface="Roboto Mono"/>
                <a:ea typeface="Roboto Mono"/>
                <a:cs typeface="Roboto Mono"/>
                <a:sym typeface="Roboto Mono"/>
              </a:rPr>
              <a:t> </a:t>
            </a:r>
            <a:r>
              <a:rPr lang="en" sz="1000">
                <a:solidFill>
                  <a:srgbClr val="444444"/>
                </a:solidFill>
                <a:highlight>
                  <a:srgbClr val="FFFFFF"/>
                </a:highlight>
                <a:latin typeface="Roboto Mono"/>
                <a:ea typeface="Roboto Mono"/>
                <a:cs typeface="Roboto Mono"/>
                <a:sym typeface="Roboto Mono"/>
              </a:rPr>
              <a:t>– Pay, by the second, for the instances that you launch.</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00000"/>
              </a:lnSpc>
              <a:spcBef>
                <a:spcPts val="0"/>
              </a:spcBef>
              <a:spcAft>
                <a:spcPts val="0"/>
              </a:spcAft>
              <a:buClr>
                <a:srgbClr val="444444"/>
              </a:buClr>
              <a:buSzPts val="1000"/>
              <a:buChar char="●"/>
            </a:pPr>
            <a:r>
              <a:rPr b="1" lang="en" sz="1000">
                <a:solidFill>
                  <a:srgbClr val="0000FF"/>
                </a:solidFill>
                <a:highlight>
                  <a:srgbClr val="FFFFFF"/>
                </a:highlight>
                <a:latin typeface="Roboto Mono"/>
                <a:ea typeface="Roboto Mono"/>
                <a:cs typeface="Roboto Mono"/>
                <a:sym typeface="Roboto Mono"/>
              </a:rPr>
              <a:t>Reserved Instances</a:t>
            </a:r>
            <a:r>
              <a:rPr lang="en" sz="1000">
                <a:solidFill>
                  <a:srgbClr val="444444"/>
                </a:solidFill>
                <a:highlight>
                  <a:srgbClr val="FFFFFF"/>
                </a:highlight>
                <a:latin typeface="Roboto Mono"/>
                <a:ea typeface="Roboto Mono"/>
                <a:cs typeface="Roboto Mono"/>
                <a:sym typeface="Roboto Mono"/>
              </a:rPr>
              <a:t> – Purchase, at a significant discount, instances that are always available, for a term from one to three years. </a:t>
            </a:r>
            <a:r>
              <a:rPr i="1" lang="en" sz="1100">
                <a:solidFill>
                  <a:srgbClr val="444444"/>
                </a:solidFill>
                <a:highlight>
                  <a:srgbClr val="FFFFFF"/>
                </a:highlight>
                <a:latin typeface="Roboto Mono"/>
                <a:ea typeface="Roboto Mono"/>
                <a:cs typeface="Roboto Mono"/>
                <a:sym typeface="Roboto Mono"/>
              </a:rPr>
              <a:t>Reserved Instances are not physical instances, but rather a billing discount applied to the use of On-Demand Instances in your account.</a:t>
            </a:r>
            <a:endParaRPr i="1" sz="1100">
              <a:solidFill>
                <a:srgbClr val="444444"/>
              </a:solidFill>
              <a:highlight>
                <a:srgbClr val="FFFFFF"/>
              </a:highlight>
              <a:latin typeface="Roboto Mono"/>
              <a:ea typeface="Roboto Mono"/>
              <a:cs typeface="Roboto Mono"/>
              <a:sym typeface="Roboto Mono"/>
            </a:endParaRPr>
          </a:p>
          <a:p>
            <a:pPr indent="-109220" lvl="0" marL="27432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Scheduled Instances</a:t>
            </a:r>
            <a:r>
              <a:rPr lang="en" sz="1000">
                <a:solidFill>
                  <a:srgbClr val="444444"/>
                </a:solidFill>
                <a:highlight>
                  <a:srgbClr val="FFFFFF"/>
                </a:highlight>
                <a:latin typeface="Roboto Mono"/>
                <a:ea typeface="Roboto Mono"/>
                <a:cs typeface="Roboto Mono"/>
                <a:sym typeface="Roboto Mono"/>
              </a:rPr>
              <a:t> – Purchase instances that are always available on the specified recurring schedule</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00000"/>
              </a:lnSpc>
              <a:spcBef>
                <a:spcPts val="0"/>
              </a:spcBef>
              <a:spcAft>
                <a:spcPts val="0"/>
              </a:spcAft>
              <a:buClr>
                <a:srgbClr val="444444"/>
              </a:buClr>
              <a:buSzPts val="1000"/>
              <a:buChar char="●"/>
            </a:pPr>
            <a:r>
              <a:rPr b="1" lang="en" sz="1000">
                <a:solidFill>
                  <a:srgbClr val="0000FF"/>
                </a:solidFill>
                <a:highlight>
                  <a:srgbClr val="FFFFFF"/>
                </a:highlight>
                <a:latin typeface="Roboto Mono"/>
                <a:ea typeface="Roboto Mono"/>
                <a:cs typeface="Roboto Mono"/>
                <a:sym typeface="Roboto Mono"/>
              </a:rPr>
              <a:t>Spot Instances</a:t>
            </a:r>
            <a:r>
              <a:rPr lang="en" sz="1000">
                <a:solidFill>
                  <a:srgbClr val="444444"/>
                </a:solidFill>
                <a:highlight>
                  <a:srgbClr val="FFFFFF"/>
                </a:highlight>
                <a:latin typeface="Roboto Mono"/>
                <a:ea typeface="Roboto Mono"/>
                <a:cs typeface="Roboto Mono"/>
                <a:sym typeface="Roboto Mono"/>
              </a:rPr>
              <a:t> – Request unused EC2 instances, which can lower your Amazon EC2 costs significantly.</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Dedicated Hosts</a:t>
            </a:r>
            <a:r>
              <a:rPr lang="en" sz="1000">
                <a:solidFill>
                  <a:srgbClr val="444444"/>
                </a:solidFill>
                <a:highlight>
                  <a:srgbClr val="FFFFFF"/>
                </a:highlight>
                <a:latin typeface="Roboto Mono"/>
                <a:ea typeface="Roboto Mono"/>
                <a:cs typeface="Roboto Mono"/>
                <a:sym typeface="Roboto Mono"/>
              </a:rPr>
              <a:t> – Pay for a physical host that is fully dedicated to running your instances, and bring your existing per-socket, per-core, or per-VM software licenses to reduce costs.</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00000"/>
              </a:lnSpc>
              <a:spcBef>
                <a:spcPts val="0"/>
              </a:spcBef>
              <a:spcAft>
                <a:spcPts val="0"/>
              </a:spcAft>
              <a:buClr>
                <a:srgbClr val="444444"/>
              </a:buClr>
              <a:buSzPts val="1000"/>
              <a:buChar char="●"/>
            </a:pPr>
            <a:r>
              <a:rPr b="1" lang="en" sz="1000">
                <a:solidFill>
                  <a:srgbClr val="0000FF"/>
                </a:solidFill>
                <a:highlight>
                  <a:srgbClr val="FFFFFF"/>
                </a:highlight>
                <a:latin typeface="Roboto Mono"/>
                <a:ea typeface="Roboto Mono"/>
                <a:cs typeface="Roboto Mono"/>
                <a:sym typeface="Roboto Mono"/>
              </a:rPr>
              <a:t>Dedicated Instances</a:t>
            </a:r>
            <a:r>
              <a:rPr lang="en" sz="1000">
                <a:solidFill>
                  <a:srgbClr val="444444"/>
                </a:solidFill>
                <a:highlight>
                  <a:srgbClr val="FFFFFF"/>
                </a:highlight>
                <a:latin typeface="Roboto Mono"/>
                <a:ea typeface="Roboto Mono"/>
                <a:cs typeface="Roboto Mono"/>
                <a:sym typeface="Roboto Mono"/>
              </a:rPr>
              <a:t> – Pay, by the hour, for instances that run on single-tenant hardware.</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Capacity Reservations</a:t>
            </a:r>
            <a:r>
              <a:rPr lang="en" sz="1000">
                <a:solidFill>
                  <a:srgbClr val="444444"/>
                </a:solidFill>
                <a:highlight>
                  <a:srgbClr val="FFFFFF"/>
                </a:highlight>
                <a:latin typeface="Roboto Mono"/>
                <a:ea typeface="Roboto Mono"/>
                <a:cs typeface="Roboto Mono"/>
                <a:sym typeface="Roboto Mono"/>
              </a:rPr>
              <a:t> – Reserve capacity for your EC2 instances in a specific AZ for any duration.</a:t>
            </a:r>
            <a:endParaRPr sz="1000">
              <a:solidFill>
                <a:srgbClr val="444444"/>
              </a:solidFill>
              <a:highlight>
                <a:srgbClr val="FFFFFF"/>
              </a:highlight>
              <a:latin typeface="Roboto Mono"/>
              <a:ea typeface="Roboto Mono"/>
              <a:cs typeface="Roboto Mono"/>
              <a:sym typeface="Roboto Mono"/>
            </a:endParaRPr>
          </a:p>
        </p:txBody>
      </p:sp>
      <p:graphicFrame>
        <p:nvGraphicFramePr>
          <p:cNvPr id="136" name="Google Shape;136;p27"/>
          <p:cNvGraphicFramePr/>
          <p:nvPr/>
        </p:nvGraphicFramePr>
        <p:xfrm>
          <a:off x="76200" y="3602625"/>
          <a:ext cx="3000000" cy="3000000"/>
        </p:xfrm>
        <a:graphic>
          <a:graphicData uri="http://schemas.openxmlformats.org/drawingml/2006/table">
            <a:tbl>
              <a:tblPr>
                <a:noFill/>
                <a:tableStyleId>{7F711F52-7295-417C-9E7F-6962B085CEA4}</a:tableStyleId>
              </a:tblPr>
              <a:tblGrid>
                <a:gridCol w="917900"/>
                <a:gridCol w="4485475"/>
                <a:gridCol w="3493125"/>
              </a:tblGrid>
              <a:tr h="165350">
                <a:tc>
                  <a:txBody>
                    <a:bodyPr/>
                    <a:lstStyle/>
                    <a:p>
                      <a:pPr indent="0" lvl="0" marL="0" rtl="0" algn="l">
                        <a:lnSpc>
                          <a:spcPct val="100000"/>
                        </a:lnSpc>
                        <a:spcBef>
                          <a:spcPts val="0"/>
                        </a:spcBef>
                        <a:spcAft>
                          <a:spcPts val="0"/>
                        </a:spcAft>
                        <a:buNone/>
                      </a:pPr>
                      <a:r>
                        <a:t/>
                      </a:r>
                      <a:endParaRPr sz="8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800">
                          <a:solidFill>
                            <a:srgbClr val="333333"/>
                          </a:solidFill>
                          <a:highlight>
                            <a:srgbClr val="FFFFFF"/>
                          </a:highlight>
                          <a:latin typeface="Roboto Mono"/>
                          <a:ea typeface="Roboto Mono"/>
                          <a:cs typeface="Roboto Mono"/>
                          <a:sym typeface="Roboto Mono"/>
                        </a:rPr>
                        <a:t>Spot Instances</a:t>
                      </a:r>
                      <a:endParaRPr b="1" sz="8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800">
                          <a:solidFill>
                            <a:srgbClr val="333333"/>
                          </a:solidFill>
                          <a:highlight>
                            <a:srgbClr val="FFFFFF"/>
                          </a:highlight>
                          <a:latin typeface="Roboto Mono"/>
                          <a:ea typeface="Roboto Mono"/>
                          <a:cs typeface="Roboto Mono"/>
                          <a:sym typeface="Roboto Mono"/>
                        </a:rPr>
                        <a:t>On-Demand Instances</a:t>
                      </a:r>
                      <a:endParaRPr b="1" sz="8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280400">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Launch time</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Can only be launched immediately if the Spot Request is active and capacity is available.</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Can only be launched immediately if you make a manual launch request and capacity is available.</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0400">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Available capacity</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If capacity is not available, the Spot Request continues to automatically make the launch request until capacity becomes available.</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If capacity is not available when you make a launch request, you get an insufficient capacity error (ICE).</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6925">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Hourly price</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The hourly price for Spot Instances varies based on demand.</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The hourly price is static.</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3875">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Instance interruption</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You can’t stop and start an EBS-backed Spot Instance; only the EC2 Spot service can do this. The EC2 Spot service can </a:t>
                      </a:r>
                      <a:r>
                        <a:rPr lang="en" sz="800">
                          <a:solidFill>
                            <a:srgbClr val="E48700"/>
                          </a:solidFill>
                          <a:highlight>
                            <a:srgbClr val="FFFFFF"/>
                          </a:highlight>
                          <a:uFill>
                            <a:noFill/>
                          </a:uFill>
                          <a:latin typeface="Roboto Mono"/>
                          <a:ea typeface="Roboto Mono"/>
                          <a:cs typeface="Roboto Mono"/>
                          <a:sym typeface="Roboto Mono"/>
                          <a:hlinkClick r:id="rId3"/>
                        </a:rPr>
                        <a:t>interrupt</a:t>
                      </a:r>
                      <a:r>
                        <a:rPr lang="en" sz="800">
                          <a:solidFill>
                            <a:srgbClr val="444444"/>
                          </a:solidFill>
                          <a:highlight>
                            <a:srgbClr val="FFFFFF"/>
                          </a:highlight>
                          <a:latin typeface="Roboto Mono"/>
                          <a:ea typeface="Roboto Mono"/>
                          <a:cs typeface="Roboto Mono"/>
                          <a:sym typeface="Roboto Mono"/>
                        </a:rPr>
                        <a:t> an individual Spot Instance if capacity is no longer available, the Spot price exceeds your maximum price, or demand for Spot Instances increases.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You determine when an On-Demand Instance is interrupted (stopped or terminated).</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37" name="Google Shape;137;p27"/>
          <p:cNvSpPr txBox="1"/>
          <p:nvPr/>
        </p:nvSpPr>
        <p:spPr>
          <a:xfrm>
            <a:off x="3889475" y="0"/>
            <a:ext cx="5282700" cy="8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0000FF"/>
                </a:solidFill>
                <a:highlight>
                  <a:srgbClr val="FFFFFF"/>
                </a:highlight>
                <a:latin typeface="Roboto Mono"/>
                <a:ea typeface="Roboto Mono"/>
                <a:cs typeface="Roboto Mono"/>
                <a:sym typeface="Roboto Mono"/>
              </a:rPr>
              <a:t>One strategy to maintain a minimum level of guaranteed compute resources for your applications is to launch a core group of On-Demand Instances, and supplement them with Spot Instances when the opportunity arises.</a:t>
            </a:r>
            <a:endParaRPr sz="9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CC4125"/>
                </a:solidFill>
                <a:highlight>
                  <a:srgbClr val="FFFFFF"/>
                </a:highlight>
                <a:latin typeface="Roboto Mono"/>
                <a:ea typeface="Roboto Mono"/>
                <a:cs typeface="Roboto Mono"/>
                <a:sym typeface="Roboto Mono"/>
              </a:rPr>
              <a:t>Another strategy is to launch Spot Instances with a specified duration (also known as Spot blocks), which are designed not to be interrupted and will run continuously for the duration you select.</a:t>
            </a:r>
            <a:endParaRPr sz="900">
              <a:solidFill>
                <a:srgbClr val="CC4125"/>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solidFill>
                <a:srgbClr val="0000FF"/>
              </a:solidFill>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lambda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5"/>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20000"/>
              </a:lnSpc>
              <a:spcBef>
                <a:spcPts val="1100"/>
              </a:spcBef>
              <a:spcAft>
                <a:spcPts val="0"/>
              </a:spcAft>
              <a:buNone/>
            </a:pPr>
            <a:r>
              <a:rPr lang="en" sz="1800"/>
              <a:t>Lambda best practices</a:t>
            </a:r>
            <a:endParaRPr sz="1800"/>
          </a:p>
          <a:p>
            <a:pPr indent="0" lvl="0" marL="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https://aws.amazon.com/blogs/architecture/how-to-design-your-serverless-apps-for-massive-scale/</a:t>
            </a:r>
            <a:endParaRPr sz="1200">
              <a:solidFill>
                <a:schemeClr val="hlink"/>
              </a:solidFill>
              <a:latin typeface="Roboto Mono"/>
              <a:ea typeface="Roboto Mono"/>
              <a:cs typeface="Roboto Mono"/>
              <a:sym typeface="Roboto Mono"/>
            </a:endParaRPr>
          </a:p>
        </p:txBody>
      </p:sp>
      <p:sp>
        <p:nvSpPr>
          <p:cNvPr id="363" name="Google Shape;363;p55"/>
          <p:cNvSpPr txBox="1"/>
          <p:nvPr/>
        </p:nvSpPr>
        <p:spPr>
          <a:xfrm>
            <a:off x="497750" y="2439150"/>
            <a:ext cx="7194300" cy="18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333333"/>
                </a:solidFill>
                <a:latin typeface="Roboto Mono"/>
                <a:ea typeface="Roboto Mono"/>
                <a:cs typeface="Roboto Mono"/>
                <a:sym typeface="Roboto Mono"/>
              </a:rPr>
              <a:t>Tip #1: When to VPC-Enable a Lambda Function</a:t>
            </a:r>
            <a:endParaRPr b="1" sz="12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200">
                <a:solidFill>
                  <a:srgbClr val="333333"/>
                </a:solidFill>
                <a:latin typeface="Roboto Mono"/>
                <a:ea typeface="Roboto Mono"/>
                <a:cs typeface="Roboto Mono"/>
                <a:sym typeface="Roboto Mono"/>
              </a:rPr>
              <a:t>Tip #2: Deploy Common Code to a Lambda Layer (i.e. the AWS SDK)</a:t>
            </a:r>
            <a:endParaRPr b="1" sz="12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200">
                <a:solidFill>
                  <a:srgbClr val="333333"/>
                </a:solidFill>
                <a:latin typeface="Roboto Mono"/>
                <a:ea typeface="Roboto Mono"/>
                <a:cs typeface="Roboto Mono"/>
                <a:sym typeface="Roboto Mono"/>
              </a:rPr>
              <a:t>Tip #3: Watch Your Package Size and Dependencies</a:t>
            </a:r>
            <a:endParaRPr b="1" sz="12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200">
                <a:solidFill>
                  <a:srgbClr val="333333"/>
                </a:solidFill>
                <a:latin typeface="Roboto Mono"/>
                <a:ea typeface="Roboto Mono"/>
                <a:cs typeface="Roboto Mono"/>
                <a:sym typeface="Roboto Mono"/>
              </a:rPr>
              <a:t>Tip #4: Monitor Your Concurrency (and Set Alarms)</a:t>
            </a:r>
            <a:endParaRPr b="1" sz="12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200">
                <a:solidFill>
                  <a:srgbClr val="333333"/>
                </a:solidFill>
                <a:latin typeface="Roboto Mono"/>
                <a:ea typeface="Roboto Mono"/>
                <a:cs typeface="Roboto Mono"/>
                <a:sym typeface="Roboto Mono"/>
              </a:rPr>
              <a:t>Tip #5: Over-Provision Memory (in some use cases) but Not Function Timeout</a:t>
            </a:r>
            <a:endParaRPr sz="1050">
              <a:solidFill>
                <a:srgbClr val="333333"/>
              </a:solidFill>
              <a:latin typeface="Roboto Mono"/>
              <a:ea typeface="Roboto Mono"/>
              <a:cs typeface="Roboto Mono"/>
              <a:sym typeface="Roboto Mono"/>
            </a:endParaRPr>
          </a:p>
        </p:txBody>
      </p:sp>
      <p:pic>
        <p:nvPicPr>
          <p:cNvPr id="364" name="Google Shape;364;p55"/>
          <p:cNvPicPr preferRelativeResize="0"/>
          <p:nvPr/>
        </p:nvPicPr>
        <p:blipFill>
          <a:blip r:embed="rId4">
            <a:alphaModFix/>
          </a:blip>
          <a:stretch>
            <a:fillRect/>
          </a:stretch>
        </p:blipFill>
        <p:spPr>
          <a:xfrm>
            <a:off x="553550" y="1082692"/>
            <a:ext cx="3033001" cy="1184750"/>
          </a:xfrm>
          <a:prstGeom prst="rect">
            <a:avLst/>
          </a:prstGeom>
          <a:noFill/>
          <a:ln>
            <a:noFill/>
          </a:ln>
        </p:spPr>
      </p:pic>
      <p:pic>
        <p:nvPicPr>
          <p:cNvPr id="365" name="Google Shape;365;p55"/>
          <p:cNvPicPr preferRelativeResize="0"/>
          <p:nvPr/>
        </p:nvPicPr>
        <p:blipFill>
          <a:blip r:embed="rId5">
            <a:alphaModFix/>
          </a:blip>
          <a:stretch>
            <a:fillRect/>
          </a:stretch>
        </p:blipFill>
        <p:spPr>
          <a:xfrm>
            <a:off x="4503175" y="1143730"/>
            <a:ext cx="3477924" cy="1158175"/>
          </a:xfrm>
          <a:prstGeom prst="rect">
            <a:avLst/>
          </a:prstGeom>
          <a:noFill/>
          <a:ln>
            <a:noFill/>
          </a:ln>
        </p:spPr>
      </p:pic>
      <p:sp>
        <p:nvSpPr>
          <p:cNvPr id="366" name="Google Shape;366;p55"/>
          <p:cNvSpPr/>
          <p:nvPr/>
        </p:nvSpPr>
        <p:spPr>
          <a:xfrm>
            <a:off x="3663500" y="1486625"/>
            <a:ext cx="464700" cy="3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5"/>
          <p:cNvSpPr txBox="1"/>
          <p:nvPr/>
        </p:nvSpPr>
        <p:spPr>
          <a:xfrm>
            <a:off x="2251100" y="1085225"/>
            <a:ext cx="4594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Move from a synchronous to an async model</a:t>
            </a:r>
            <a:endParaRPr>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6"/>
          <p:cNvSpPr txBox="1"/>
          <p:nvPr>
            <p:ph idx="4294967295" type="title"/>
          </p:nvPr>
        </p:nvSpPr>
        <p:spPr>
          <a:xfrm>
            <a:off x="311700" y="22200"/>
            <a:ext cx="8170800" cy="755700"/>
          </a:xfrm>
          <a:prstGeom prst="rect">
            <a:avLst/>
          </a:prstGeom>
        </p:spPr>
        <p:txBody>
          <a:bodyPr anchorCtr="0" anchor="t" bIns="91425" lIns="91425" spcFirstLastPara="1" rIns="91425" wrap="square" tIns="91425">
            <a:noAutofit/>
          </a:bodyPr>
          <a:lstStyle/>
          <a:p>
            <a:pPr indent="0" lvl="0" marL="0" rtl="0" algn="l">
              <a:lnSpc>
                <a:spcPct val="120000"/>
              </a:lnSpc>
              <a:spcBef>
                <a:spcPts val="1100"/>
              </a:spcBef>
              <a:spcAft>
                <a:spcPts val="0"/>
              </a:spcAft>
              <a:buNone/>
            </a:pPr>
            <a:r>
              <a:rPr lang="en" sz="1800"/>
              <a:t>Understanding the Different Ways to Invoke Lambda Functions</a:t>
            </a:r>
            <a:endParaRPr sz="1800"/>
          </a:p>
          <a:p>
            <a:pPr indent="0" lvl="0" marL="0" rtl="0" algn="l">
              <a:lnSpc>
                <a:spcPct val="115000"/>
              </a:lnSpc>
              <a:spcBef>
                <a:spcPts val="0"/>
              </a:spcBef>
              <a:spcAft>
                <a:spcPts val="0"/>
              </a:spcAft>
              <a:buNone/>
            </a:pPr>
            <a:r>
              <a:rPr lang="en" sz="1100" u="sng">
                <a:solidFill>
                  <a:schemeClr val="hlink"/>
                </a:solidFill>
                <a:latin typeface="Droid Sans"/>
                <a:ea typeface="Droid Sans"/>
                <a:cs typeface="Droid Sans"/>
                <a:sym typeface="Droid Sans"/>
                <a:hlinkClick r:id="rId3"/>
              </a:rPr>
              <a:t>https://aws.amazon.com/blogs/architecture/understanding-the-different-ways-to-invoke-lambda-functions/</a:t>
            </a:r>
            <a:endParaRPr sz="1200">
              <a:solidFill>
                <a:schemeClr val="hlink"/>
              </a:solidFill>
              <a:latin typeface="Droid Sans"/>
              <a:ea typeface="Droid Sans"/>
              <a:cs typeface="Droid Sans"/>
              <a:sym typeface="Droid Sans"/>
            </a:endParaRPr>
          </a:p>
        </p:txBody>
      </p:sp>
      <p:sp>
        <p:nvSpPr>
          <p:cNvPr id="373" name="Google Shape;373;p56"/>
          <p:cNvSpPr txBox="1"/>
          <p:nvPr/>
        </p:nvSpPr>
        <p:spPr>
          <a:xfrm>
            <a:off x="0" y="7620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rgbClr val="333333"/>
                </a:solidFill>
                <a:latin typeface="Droid Sans"/>
                <a:ea typeface="Droid Sans"/>
                <a:cs typeface="Droid Sans"/>
                <a:sym typeface="Droid Sans"/>
              </a:rPr>
              <a:t>Here is a list of services that invoke Lambda functions synchronously:</a:t>
            </a:r>
            <a:endParaRPr sz="1050">
              <a:solidFill>
                <a:srgbClr val="333333"/>
              </a:solidFill>
              <a:latin typeface="Droid Sans"/>
              <a:ea typeface="Droid Sans"/>
              <a:cs typeface="Droid Sans"/>
              <a:sym typeface="Droid Sans"/>
            </a:endParaRPr>
          </a:p>
          <a:p>
            <a:pPr indent="-295275" lvl="0" marL="457200" rtl="0" algn="l">
              <a:lnSpc>
                <a:spcPct val="115000"/>
              </a:lnSpc>
              <a:spcBef>
                <a:spcPts val="110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4"/>
              </a:rPr>
              <a:t>Application Load Balancer</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5"/>
              </a:rPr>
              <a:t>Amazon Cognito</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6"/>
              </a:rPr>
              <a:t>Amazon Lex</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7"/>
              </a:rPr>
              <a:t>Amazon Alexa</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8"/>
              </a:rPr>
              <a:t>Amazon API Gateway</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9"/>
              </a:rPr>
              <a:t>Amazon CloudFront (Lambda@Edge)</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0"/>
              </a:rPr>
              <a:t>Amazon Kinesis Data Firehose</a:t>
            </a:r>
            <a:endParaRPr sz="1050">
              <a:solidFill>
                <a:srgbClr val="005B86"/>
              </a:solidFill>
              <a:latin typeface="Droid Sans"/>
              <a:ea typeface="Droid Sans"/>
              <a:cs typeface="Droid Sans"/>
              <a:sym typeface="Droid Sans"/>
            </a:endParaRPr>
          </a:p>
        </p:txBody>
      </p:sp>
      <p:sp>
        <p:nvSpPr>
          <p:cNvPr id="374" name="Google Shape;374;p56"/>
          <p:cNvSpPr txBox="1"/>
          <p:nvPr/>
        </p:nvSpPr>
        <p:spPr>
          <a:xfrm>
            <a:off x="3048000" y="7620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rgbClr val="333333"/>
                </a:solidFill>
                <a:latin typeface="Droid Sans"/>
                <a:ea typeface="Droid Sans"/>
                <a:cs typeface="Droid Sans"/>
                <a:sym typeface="Droid Sans"/>
              </a:rPr>
              <a:t>Here is a list of services that invoke Lambda functions asynchronously:</a:t>
            </a:r>
            <a:endParaRPr sz="1050">
              <a:solidFill>
                <a:srgbClr val="333333"/>
              </a:solidFill>
              <a:latin typeface="Droid Sans"/>
              <a:ea typeface="Droid Sans"/>
              <a:cs typeface="Droid Sans"/>
              <a:sym typeface="Droid Sans"/>
            </a:endParaRPr>
          </a:p>
          <a:p>
            <a:pPr indent="-295275" lvl="0" marL="457200" rtl="0" algn="l">
              <a:lnSpc>
                <a:spcPct val="115000"/>
              </a:lnSpc>
              <a:spcBef>
                <a:spcPts val="110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1"/>
              </a:rPr>
              <a:t>Amazon Simple Storage Service</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2"/>
              </a:rPr>
              <a:t>Amazon Simple Notification Service</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3"/>
              </a:rPr>
              <a:t>Amazon Simple Email Service</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4"/>
              </a:rPr>
              <a:t>AWS CloudFormation</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5"/>
              </a:rPr>
              <a:t>Amazon CloudWatch Logs</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6"/>
              </a:rPr>
              <a:t>Amazon CloudWatch Events</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7"/>
              </a:rPr>
              <a:t>AWS CodeCommit</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8"/>
              </a:rPr>
              <a:t>AWS Config</a:t>
            </a:r>
            <a:endParaRPr sz="1050">
              <a:solidFill>
                <a:srgbClr val="005B86"/>
              </a:solidFill>
              <a:latin typeface="Droid Sans"/>
              <a:ea typeface="Droid Sans"/>
              <a:cs typeface="Droid Sans"/>
              <a:sym typeface="Droid Sans"/>
            </a:endParaRPr>
          </a:p>
        </p:txBody>
      </p:sp>
      <p:sp>
        <p:nvSpPr>
          <p:cNvPr id="375" name="Google Shape;375;p56"/>
          <p:cNvSpPr txBox="1"/>
          <p:nvPr/>
        </p:nvSpPr>
        <p:spPr>
          <a:xfrm>
            <a:off x="6324600" y="7620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a:latin typeface="Droid Sans"/>
                <a:ea typeface="Droid Sans"/>
                <a:cs typeface="Droid Sans"/>
                <a:sym typeface="Droid Sans"/>
              </a:rPr>
              <a:t>Poll based invocations</a:t>
            </a:r>
            <a:endParaRPr>
              <a:latin typeface="Droid Sans"/>
              <a:ea typeface="Droid Sans"/>
              <a:cs typeface="Droid Sans"/>
              <a:sym typeface="Droid Sans"/>
            </a:endParaRPr>
          </a:p>
          <a:p>
            <a:pPr indent="-295275" lvl="0" marL="457200" rtl="0" algn="l">
              <a:lnSpc>
                <a:spcPct val="115000"/>
              </a:lnSpc>
              <a:spcBef>
                <a:spcPts val="110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19"/>
              </a:rPr>
              <a:t>Amazon Kinesis</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20"/>
              </a:rPr>
              <a:t>Amazon SQS</a:t>
            </a:r>
            <a:endParaRPr sz="1050">
              <a:solidFill>
                <a:srgbClr val="005B86"/>
              </a:solidFill>
              <a:latin typeface="Droid Sans"/>
              <a:ea typeface="Droid Sans"/>
              <a:cs typeface="Droid Sans"/>
              <a:sym typeface="Droid Sans"/>
            </a:endParaRPr>
          </a:p>
          <a:p>
            <a:pPr indent="-295275" lvl="0" marL="457200" rtl="0" algn="l">
              <a:lnSpc>
                <a:spcPct val="115000"/>
              </a:lnSpc>
              <a:spcBef>
                <a:spcPts val="0"/>
              </a:spcBef>
              <a:spcAft>
                <a:spcPts val="0"/>
              </a:spcAft>
              <a:buClr>
                <a:srgbClr val="333333"/>
              </a:buClr>
              <a:buSzPts val="1050"/>
              <a:buFont typeface="Droid Sans"/>
              <a:buChar char="●"/>
            </a:pPr>
            <a:r>
              <a:rPr lang="en" sz="1050">
                <a:solidFill>
                  <a:srgbClr val="005B86"/>
                </a:solidFill>
                <a:uFill>
                  <a:noFill/>
                </a:uFill>
                <a:latin typeface="Droid Sans"/>
                <a:ea typeface="Droid Sans"/>
                <a:cs typeface="Droid Sans"/>
                <a:sym typeface="Droid Sans"/>
                <a:hlinkClick r:id="rId21"/>
              </a:rPr>
              <a:t>Amazon DynamoDB Streams</a:t>
            </a:r>
            <a:endParaRPr sz="1050">
              <a:solidFill>
                <a:srgbClr val="005B86"/>
              </a:solidFill>
              <a:latin typeface="Droid Sans"/>
              <a:ea typeface="Droid Sans"/>
              <a:cs typeface="Droid Sans"/>
              <a:sym typeface="Droid Sans"/>
            </a:endParaRPr>
          </a:p>
        </p:txBody>
      </p:sp>
      <p:pic>
        <p:nvPicPr>
          <p:cNvPr id="376" name="Google Shape;376;p56"/>
          <p:cNvPicPr preferRelativeResize="0"/>
          <p:nvPr/>
        </p:nvPicPr>
        <p:blipFill>
          <a:blip r:embed="rId22">
            <a:alphaModFix/>
          </a:blip>
          <a:stretch>
            <a:fillRect/>
          </a:stretch>
        </p:blipFill>
        <p:spPr>
          <a:xfrm>
            <a:off x="4519400" y="2756677"/>
            <a:ext cx="4572974" cy="2277550"/>
          </a:xfrm>
          <a:prstGeom prst="rect">
            <a:avLst/>
          </a:prstGeom>
          <a:noFill/>
          <a:ln>
            <a:noFill/>
          </a:ln>
        </p:spPr>
      </p:pic>
      <p:pic>
        <p:nvPicPr>
          <p:cNvPr id="377" name="Google Shape;377;p56"/>
          <p:cNvPicPr preferRelativeResize="0"/>
          <p:nvPr/>
        </p:nvPicPr>
        <p:blipFill>
          <a:blip r:embed="rId23">
            <a:alphaModFix/>
          </a:blip>
          <a:stretch>
            <a:fillRect/>
          </a:stretch>
        </p:blipFill>
        <p:spPr>
          <a:xfrm>
            <a:off x="490538" y="3067050"/>
            <a:ext cx="3590925" cy="160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7"/>
          <p:cNvSpPr txBox="1"/>
          <p:nvPr>
            <p:ph idx="4294967295" type="title"/>
          </p:nvPr>
        </p:nvSpPr>
        <p:spPr>
          <a:xfrm>
            <a:off x="311700" y="98400"/>
            <a:ext cx="8170800" cy="755700"/>
          </a:xfrm>
          <a:prstGeom prst="rect">
            <a:avLst/>
          </a:prstGeom>
        </p:spPr>
        <p:txBody>
          <a:bodyPr anchorCtr="0" anchor="t" bIns="91425" lIns="91425" spcFirstLastPara="1" rIns="91425" wrap="square" tIns="91425">
            <a:noAutofit/>
          </a:bodyPr>
          <a:lstStyle/>
          <a:p>
            <a:pPr indent="0" lvl="0" marL="0" rtl="0" algn="l">
              <a:lnSpc>
                <a:spcPct val="120000"/>
              </a:lnSpc>
              <a:spcBef>
                <a:spcPts val="1100"/>
              </a:spcBef>
              <a:spcAft>
                <a:spcPts val="0"/>
              </a:spcAft>
              <a:buNone/>
            </a:pPr>
            <a:r>
              <a:rPr lang="en" sz="1800"/>
              <a:t>Lambda best practices</a:t>
            </a:r>
            <a:endParaRPr sz="1800"/>
          </a:p>
          <a:p>
            <a:pPr indent="0" lvl="0" marL="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https://docs.aws.amazon.com/lambda/latest/dg/best-practices.html</a:t>
            </a:r>
            <a:endParaRPr sz="1200">
              <a:solidFill>
                <a:schemeClr val="hlink"/>
              </a:solidFill>
              <a:latin typeface="Roboto Mono"/>
              <a:ea typeface="Roboto Mono"/>
              <a:cs typeface="Roboto Mono"/>
              <a:sym typeface="Roboto Mono"/>
            </a:endParaRPr>
          </a:p>
        </p:txBody>
      </p:sp>
      <p:sp>
        <p:nvSpPr>
          <p:cNvPr id="383" name="Google Shape;383;p57"/>
          <p:cNvSpPr txBox="1"/>
          <p:nvPr/>
        </p:nvSpPr>
        <p:spPr>
          <a:xfrm>
            <a:off x="497750" y="838950"/>
            <a:ext cx="7194300" cy="38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0000FF"/>
                </a:solidFill>
                <a:latin typeface="Roboto Mono"/>
                <a:ea typeface="Roboto Mono"/>
                <a:cs typeface="Roboto Mono"/>
                <a:sym typeface="Roboto Mono"/>
              </a:rPr>
              <a:t>Function Code:</a:t>
            </a:r>
            <a:endParaRPr b="1" sz="1200">
              <a:solidFill>
                <a:srgbClr val="0000FF"/>
              </a:solidFill>
              <a:latin typeface="Roboto Mono"/>
              <a:ea typeface="Roboto Mono"/>
              <a:cs typeface="Roboto Mono"/>
              <a:sym typeface="Roboto Mono"/>
            </a:endParaRPr>
          </a:p>
          <a:p>
            <a:pPr indent="-102870" lvl="0" marL="27432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Separate the Lambda handler from your core logic.</a:t>
            </a:r>
            <a:endParaRPr sz="900">
              <a:solidFill>
                <a:srgbClr val="444444"/>
              </a:solidFill>
              <a:highlight>
                <a:srgbClr val="FFFFFF"/>
              </a:highlight>
              <a:latin typeface="Roboto Mono"/>
              <a:ea typeface="Roboto Mono"/>
              <a:cs typeface="Roboto Mono"/>
              <a:sym typeface="Roboto Mono"/>
            </a:endParaRPr>
          </a:p>
          <a:p>
            <a:pPr indent="-102870" lvl="0" marL="27432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Take advantage of Execution Context reuse to improve the performance of your function. </a:t>
            </a:r>
            <a:endParaRPr sz="900">
              <a:solidFill>
                <a:srgbClr val="444444"/>
              </a:solidFill>
              <a:highlight>
                <a:srgbClr val="FFFFFF"/>
              </a:highlight>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Use </a:t>
            </a:r>
            <a:r>
              <a:rPr lang="en" sz="900">
                <a:solidFill>
                  <a:srgbClr val="E48700"/>
                </a:solidFill>
                <a:highlight>
                  <a:srgbClr val="FFFFFF"/>
                </a:highlight>
                <a:uFill>
                  <a:noFill/>
                </a:uFill>
                <a:latin typeface="Roboto Mono"/>
                <a:ea typeface="Roboto Mono"/>
                <a:cs typeface="Roboto Mono"/>
                <a:sym typeface="Roboto Mono"/>
                <a:hlinkClick r:id="rId4"/>
              </a:rPr>
              <a:t>AWS Lambda Environment Variables</a:t>
            </a:r>
            <a:r>
              <a:rPr lang="en" sz="900">
                <a:solidFill>
                  <a:srgbClr val="444444"/>
                </a:solidFill>
                <a:highlight>
                  <a:srgbClr val="FFFFFF"/>
                </a:highlight>
                <a:latin typeface="Roboto Mono"/>
                <a:ea typeface="Roboto Mono"/>
                <a:cs typeface="Roboto Mono"/>
                <a:sym typeface="Roboto Mono"/>
              </a:rPr>
              <a:t> to pass operational parameters to your function.</a:t>
            </a:r>
            <a:endParaRPr sz="900">
              <a:solidFill>
                <a:srgbClr val="444444"/>
              </a:solidFill>
              <a:highlight>
                <a:srgbClr val="FFFFFF"/>
              </a:highlight>
              <a:latin typeface="Roboto Mono"/>
              <a:ea typeface="Roboto Mono"/>
              <a:cs typeface="Roboto Mono"/>
              <a:sym typeface="Roboto Mono"/>
            </a:endParaRPr>
          </a:p>
          <a:p>
            <a:pPr indent="-102870" lvl="0" marL="27432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Control the dependencies in your function's deployment package.</a:t>
            </a:r>
            <a:endParaRPr sz="900">
              <a:solidFill>
                <a:srgbClr val="444444"/>
              </a:solidFill>
              <a:highlight>
                <a:srgbClr val="FFFFFF"/>
              </a:highlight>
              <a:latin typeface="Roboto Mono"/>
              <a:ea typeface="Roboto Mono"/>
              <a:cs typeface="Roboto Mono"/>
              <a:sym typeface="Roboto Mono"/>
            </a:endParaRPr>
          </a:p>
          <a:p>
            <a:pPr indent="-102870" lvl="0" marL="27432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Minimize your deployment package size to its runtime necessities.</a:t>
            </a:r>
            <a:endParaRPr sz="900">
              <a:solidFill>
                <a:srgbClr val="444444"/>
              </a:solidFill>
              <a:highlight>
                <a:srgbClr val="FFFFFF"/>
              </a:highlight>
              <a:latin typeface="Roboto Mono"/>
              <a:ea typeface="Roboto Mono"/>
              <a:cs typeface="Roboto Mono"/>
              <a:sym typeface="Roboto Mono"/>
            </a:endParaRPr>
          </a:p>
          <a:p>
            <a:pPr indent="-102870" lvl="0" marL="27432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Reduce the time it takes Lambda to unpack deployment packages</a:t>
            </a:r>
            <a:endParaRPr sz="900">
              <a:solidFill>
                <a:srgbClr val="444444"/>
              </a:solidFill>
              <a:highlight>
                <a:srgbClr val="FFFFFF"/>
              </a:highlight>
              <a:latin typeface="Roboto Mono"/>
              <a:ea typeface="Roboto Mono"/>
              <a:cs typeface="Roboto Mono"/>
              <a:sym typeface="Roboto Mono"/>
            </a:endParaRPr>
          </a:p>
          <a:p>
            <a:pPr indent="-102870" lvl="0" marL="27432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Minimize the complexity of your dependencies.</a:t>
            </a:r>
            <a:endParaRPr sz="900">
              <a:solidFill>
                <a:srgbClr val="444444"/>
              </a:solidFill>
              <a:highlight>
                <a:srgbClr val="FFFFFF"/>
              </a:highlight>
              <a:latin typeface="Roboto Mono"/>
              <a:ea typeface="Roboto Mono"/>
              <a:cs typeface="Roboto Mono"/>
              <a:sym typeface="Roboto Mono"/>
            </a:endParaRPr>
          </a:p>
          <a:p>
            <a:pPr indent="-102870" lvl="0" marL="27432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Avoid using recursive code</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0000FF"/>
                </a:solidFill>
                <a:latin typeface="Roboto Mono"/>
                <a:ea typeface="Roboto Mono"/>
                <a:cs typeface="Roboto Mono"/>
                <a:sym typeface="Roboto Mono"/>
              </a:rPr>
              <a:t>Function Configuration</a:t>
            </a:r>
            <a:endParaRPr b="1" sz="1200">
              <a:solidFill>
                <a:srgbClr val="0000FF"/>
              </a:solidFill>
              <a:latin typeface="Roboto Mono"/>
              <a:ea typeface="Roboto Mono"/>
              <a:cs typeface="Roboto Mono"/>
              <a:sym typeface="Roboto Mono"/>
            </a:endParaRPr>
          </a:p>
          <a:p>
            <a:pPr indent="-102870" lvl="0" marL="274320" marR="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Performance testing your Lambda function</a:t>
            </a:r>
            <a:endParaRPr sz="900">
              <a:solidFill>
                <a:srgbClr val="444444"/>
              </a:solidFill>
              <a:highlight>
                <a:srgbClr val="FFFFFF"/>
              </a:highlight>
              <a:latin typeface="Roboto Mono"/>
              <a:ea typeface="Roboto Mono"/>
              <a:cs typeface="Roboto Mono"/>
              <a:sym typeface="Roboto Mono"/>
            </a:endParaRPr>
          </a:p>
          <a:p>
            <a:pPr indent="-102870" lvl="0" marL="274320" marR="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Load test your Lambda function</a:t>
            </a:r>
            <a:endParaRPr sz="900">
              <a:solidFill>
                <a:srgbClr val="444444"/>
              </a:solidFill>
              <a:highlight>
                <a:srgbClr val="FFFFFF"/>
              </a:highlight>
              <a:latin typeface="Roboto Mono"/>
              <a:ea typeface="Roboto Mono"/>
              <a:cs typeface="Roboto Mono"/>
              <a:sym typeface="Roboto Mono"/>
            </a:endParaRPr>
          </a:p>
          <a:p>
            <a:pPr indent="-102870" lvl="0" marL="274320" marR="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Use most-restrictive permissions when setting IAM policies. </a:t>
            </a:r>
            <a:endParaRPr sz="900">
              <a:solidFill>
                <a:srgbClr val="444444"/>
              </a:solidFill>
              <a:highlight>
                <a:srgbClr val="FFFFFF"/>
              </a:highlight>
              <a:latin typeface="Roboto Mono"/>
              <a:ea typeface="Roboto Mono"/>
              <a:cs typeface="Roboto Mono"/>
              <a:sym typeface="Roboto Mono"/>
            </a:endParaRPr>
          </a:p>
          <a:p>
            <a:pPr indent="-102870" lvl="0" marL="274320" marR="0" rtl="0" algn="l">
              <a:lnSpc>
                <a:spcPct val="100000"/>
              </a:lnSpc>
              <a:spcBef>
                <a:spcPts val="0"/>
              </a:spcBef>
              <a:spcAft>
                <a:spcPts val="0"/>
              </a:spcAft>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Be familiar with </a:t>
            </a:r>
            <a:r>
              <a:rPr lang="en" sz="900">
                <a:solidFill>
                  <a:srgbClr val="E48700"/>
                </a:solidFill>
                <a:highlight>
                  <a:srgbClr val="FFFFFF"/>
                </a:highlight>
                <a:uFill>
                  <a:noFill/>
                </a:uFill>
                <a:latin typeface="Roboto Mono"/>
                <a:ea typeface="Roboto Mono"/>
                <a:cs typeface="Roboto Mono"/>
                <a:sym typeface="Roboto Mono"/>
                <a:hlinkClick r:id="rId5"/>
              </a:rPr>
              <a:t>AWS Lambda Limits</a:t>
            </a:r>
            <a:r>
              <a:rPr lang="en" sz="900">
                <a:solidFill>
                  <a:srgbClr val="444444"/>
                </a:solidFill>
                <a:highlight>
                  <a:srgbClr val="FFFFFF"/>
                </a:highlight>
                <a:latin typeface="Roboto Mono"/>
                <a:ea typeface="Roboto Mono"/>
                <a:cs typeface="Roboto Mono"/>
                <a:sym typeface="Roboto Mono"/>
              </a:rPr>
              <a:t>.</a:t>
            </a:r>
            <a:endParaRPr sz="900">
              <a:solidFill>
                <a:srgbClr val="444444"/>
              </a:solidFill>
              <a:highlight>
                <a:srgbClr val="FFFFFF"/>
              </a:highlight>
              <a:latin typeface="Roboto Mono"/>
              <a:ea typeface="Roboto Mono"/>
              <a:cs typeface="Roboto Mono"/>
              <a:sym typeface="Roboto Mono"/>
            </a:endParaRPr>
          </a:p>
          <a:p>
            <a:pPr indent="-102870" lvl="0" marL="274320" marR="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Delete Lambda functions that you are no longer using</a:t>
            </a:r>
            <a:endParaRPr sz="900">
              <a:solidFill>
                <a:srgbClr val="444444"/>
              </a:solidFill>
              <a:highlight>
                <a:srgbClr val="FFFFFF"/>
              </a:highlight>
              <a:latin typeface="Roboto Mono"/>
              <a:ea typeface="Roboto Mono"/>
              <a:cs typeface="Roboto Mono"/>
              <a:sym typeface="Roboto Mono"/>
            </a:endParaRPr>
          </a:p>
          <a:p>
            <a:pPr indent="-102870" lvl="0" marL="274320" marR="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If you are using SQS as an event source, ur function’s expected execution time should not exceed visibility timeout value</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0000FF"/>
                </a:solidFill>
                <a:latin typeface="Roboto Mono"/>
                <a:ea typeface="Roboto Mono"/>
                <a:cs typeface="Roboto Mono"/>
                <a:sym typeface="Roboto Mono"/>
              </a:rPr>
              <a:t>Alarming and Metrics</a:t>
            </a:r>
            <a:endParaRPr b="1" sz="1200">
              <a:solidFill>
                <a:srgbClr val="0000FF"/>
              </a:solidFill>
              <a:latin typeface="Roboto Mono"/>
              <a:ea typeface="Roboto Mono"/>
              <a:cs typeface="Roboto Mono"/>
              <a:sym typeface="Roboto Mono"/>
            </a:endParaRPr>
          </a:p>
          <a:p>
            <a:pPr indent="-102870" lvl="0" marL="274320" marR="0" rtl="0" algn="l">
              <a:lnSpc>
                <a:spcPct val="100000"/>
              </a:lnSpc>
              <a:spcBef>
                <a:spcPts val="0"/>
              </a:spcBef>
              <a:spcAft>
                <a:spcPts val="0"/>
              </a:spcAft>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Use </a:t>
            </a:r>
            <a:r>
              <a:rPr lang="en" sz="900">
                <a:solidFill>
                  <a:srgbClr val="E48700"/>
                </a:solidFill>
                <a:highlight>
                  <a:srgbClr val="FFFFFF"/>
                </a:highlight>
                <a:uFill>
                  <a:noFill/>
                </a:uFill>
                <a:latin typeface="Roboto Mono"/>
                <a:ea typeface="Roboto Mono"/>
                <a:cs typeface="Roboto Mono"/>
                <a:sym typeface="Roboto Mono"/>
                <a:hlinkClick r:id="rId6"/>
              </a:rPr>
              <a:t>AWS Lambda Metrics</a:t>
            </a:r>
            <a:r>
              <a:rPr lang="en" sz="900">
                <a:solidFill>
                  <a:srgbClr val="444444"/>
                </a:solidFill>
                <a:highlight>
                  <a:srgbClr val="FFFFFF"/>
                </a:highlight>
                <a:latin typeface="Roboto Mono"/>
                <a:ea typeface="Roboto Mono"/>
                <a:cs typeface="Roboto Mono"/>
                <a:sym typeface="Roboto Mono"/>
              </a:rPr>
              <a:t> and </a:t>
            </a:r>
            <a:r>
              <a:rPr lang="en" sz="900">
                <a:solidFill>
                  <a:srgbClr val="E48700"/>
                </a:solidFill>
                <a:highlight>
                  <a:srgbClr val="FFFFFF"/>
                </a:highlight>
                <a:uFill>
                  <a:noFill/>
                </a:uFill>
                <a:latin typeface="Roboto Mono"/>
                <a:ea typeface="Roboto Mono"/>
                <a:cs typeface="Roboto Mono"/>
                <a:sym typeface="Roboto Mono"/>
                <a:hlinkClick r:id="rId7"/>
              </a:rPr>
              <a:t>CloudWatch Alarms</a:t>
            </a:r>
            <a:endParaRPr sz="900">
              <a:solidFill>
                <a:srgbClr val="0000FF"/>
              </a:solidFill>
              <a:latin typeface="Roboto Mono"/>
              <a:ea typeface="Roboto Mono"/>
              <a:cs typeface="Roboto Mono"/>
              <a:sym typeface="Roboto Mono"/>
            </a:endParaRPr>
          </a:p>
          <a:p>
            <a:pPr indent="-102870" lvl="0" marL="274320" marR="0" rtl="0" algn="l">
              <a:lnSpc>
                <a:spcPct val="100000"/>
              </a:lnSpc>
              <a:spcBef>
                <a:spcPts val="0"/>
              </a:spcBef>
              <a:spcAft>
                <a:spcPts val="0"/>
              </a:spcAft>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Leverage your logging library and </a:t>
            </a:r>
            <a:r>
              <a:rPr lang="en" sz="900" u="sng">
                <a:solidFill>
                  <a:srgbClr val="3388DD"/>
                </a:solidFill>
                <a:highlight>
                  <a:srgbClr val="FFFFFF"/>
                </a:highlight>
                <a:latin typeface="Roboto Mono"/>
                <a:ea typeface="Roboto Mono"/>
                <a:cs typeface="Roboto Mono"/>
                <a:sym typeface="Roboto Mono"/>
                <a:hlinkClick r:id="rId8"/>
              </a:rPr>
              <a:t>AWS Lambda Metrics and Dimensions</a:t>
            </a:r>
            <a:r>
              <a:rPr lang="en" sz="900">
                <a:solidFill>
                  <a:srgbClr val="444444"/>
                </a:solidFill>
                <a:highlight>
                  <a:srgbClr val="FFFFFF"/>
                </a:highlight>
                <a:latin typeface="Roboto Mono"/>
                <a:ea typeface="Roboto Mono"/>
                <a:cs typeface="Roboto Mono"/>
                <a:sym typeface="Roboto Mono"/>
              </a:rPr>
              <a:t> to catch app errors (ERROR, WARNING etc.)</a:t>
            </a:r>
            <a:endParaRPr sz="900">
              <a:solidFill>
                <a:srgbClr val="444444"/>
              </a:solidFill>
              <a:highlight>
                <a:srgbClr val="FFFFFF"/>
              </a:highlight>
              <a:latin typeface="Roboto Mono"/>
              <a:ea typeface="Roboto Mono"/>
              <a:cs typeface="Roboto Mono"/>
              <a:sym typeface="Roboto Mono"/>
            </a:endParaRPr>
          </a:p>
          <a:p>
            <a:pPr indent="0" lvl="0" marL="457200" marR="0" rtl="0" algn="l">
              <a:lnSpc>
                <a:spcPct val="100000"/>
              </a:lnSpc>
              <a:spcBef>
                <a:spcPts val="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0000FF"/>
                </a:solidFill>
                <a:latin typeface="Roboto Mono"/>
                <a:ea typeface="Roboto Mono"/>
                <a:cs typeface="Roboto Mono"/>
                <a:sym typeface="Roboto Mono"/>
              </a:rPr>
              <a:t>Stream Event Invokes</a:t>
            </a:r>
            <a:endParaRPr b="1" sz="1200">
              <a:solidFill>
                <a:srgbClr val="0000FF"/>
              </a:solidFill>
              <a:latin typeface="Roboto Mono"/>
              <a:ea typeface="Roboto Mono"/>
              <a:cs typeface="Roboto Mono"/>
              <a:sym typeface="Roboto Mono"/>
            </a:endParaRPr>
          </a:p>
          <a:p>
            <a:pPr indent="-102870" lvl="0" marL="27432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Test with different batch and record sizes</a:t>
            </a:r>
            <a:endParaRPr sz="900">
              <a:solidFill>
                <a:srgbClr val="444444"/>
              </a:solidFill>
              <a:highlight>
                <a:srgbClr val="FFFFFF"/>
              </a:highlight>
              <a:latin typeface="Roboto Mono"/>
              <a:ea typeface="Roboto Mono"/>
              <a:cs typeface="Roboto Mono"/>
              <a:sym typeface="Roboto Mono"/>
            </a:endParaRPr>
          </a:p>
          <a:p>
            <a:pPr indent="-102870" lvl="0" marL="27432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Increase Kinesis stream processing throughput by adding shards.</a:t>
            </a:r>
            <a:endParaRPr sz="900">
              <a:solidFill>
                <a:srgbClr val="444444"/>
              </a:solidFill>
              <a:highlight>
                <a:srgbClr val="FFFFFF"/>
              </a:highlight>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Use </a:t>
            </a:r>
            <a:r>
              <a:rPr lang="en" sz="900">
                <a:solidFill>
                  <a:srgbClr val="E48700"/>
                </a:solidFill>
                <a:highlight>
                  <a:srgbClr val="FFFFFF"/>
                </a:highlight>
                <a:uFill>
                  <a:noFill/>
                </a:uFill>
                <a:latin typeface="Roboto Mono"/>
                <a:ea typeface="Roboto Mono"/>
                <a:cs typeface="Roboto Mono"/>
                <a:sym typeface="Roboto Mono"/>
                <a:hlinkClick r:id="rId9"/>
              </a:rPr>
              <a:t>Amazon CloudWatch</a:t>
            </a:r>
            <a:r>
              <a:rPr lang="en" sz="900">
                <a:solidFill>
                  <a:srgbClr val="444444"/>
                </a:solidFill>
                <a:highlight>
                  <a:srgbClr val="FFFFFF"/>
                </a:highlight>
                <a:latin typeface="Roboto Mono"/>
                <a:ea typeface="Roboto Mono"/>
                <a:cs typeface="Roboto Mono"/>
                <a:sym typeface="Roboto Mono"/>
              </a:rPr>
              <a:t> on IteratorAge to determine if your Kinesis stream is being processed. For example, configure a CloudWatch alarm with a maximum setting to 30000 (30 seconds).</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8"/>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20000"/>
              </a:lnSpc>
              <a:spcBef>
                <a:spcPts val="1100"/>
              </a:spcBef>
              <a:spcAft>
                <a:spcPts val="0"/>
              </a:spcAft>
              <a:buNone/>
            </a:pPr>
            <a:r>
              <a:rPr lang="en" sz="1800"/>
              <a:t>How do I give internet access to my Lambda function in a VPC?</a:t>
            </a:r>
            <a:endParaRPr sz="1800"/>
          </a:p>
          <a:p>
            <a:pPr indent="0" lvl="0" marL="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https://aws.amazon.com/premiumsupport/knowledge-center/internet-access-lambda-function/</a:t>
            </a:r>
            <a:endParaRPr sz="1200">
              <a:solidFill>
                <a:schemeClr val="hlink"/>
              </a:solidFill>
              <a:latin typeface="Roboto Mono"/>
              <a:ea typeface="Roboto Mono"/>
              <a:cs typeface="Roboto Mono"/>
              <a:sym typeface="Roboto Mono"/>
            </a:endParaRPr>
          </a:p>
        </p:txBody>
      </p:sp>
      <p:sp>
        <p:nvSpPr>
          <p:cNvPr id="389" name="Google Shape;389;p58"/>
          <p:cNvSpPr txBox="1"/>
          <p:nvPr/>
        </p:nvSpPr>
        <p:spPr>
          <a:xfrm>
            <a:off x="497750" y="1219950"/>
            <a:ext cx="7194300" cy="181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33333"/>
                </a:solidFill>
                <a:latin typeface="Roboto Mono"/>
                <a:ea typeface="Roboto Mono"/>
                <a:cs typeface="Roboto Mono"/>
                <a:sym typeface="Roboto Mono"/>
              </a:rPr>
              <a:t>You might want your Lambda function to access private VPC resources (for example, RDS DB instance or Amazon EC2 instance). To configure this, you must associate the function with one or more private </a:t>
            </a:r>
            <a:r>
              <a:rPr lang="en" sz="1050">
                <a:solidFill>
                  <a:srgbClr val="005B86"/>
                </a:solidFill>
                <a:uFill>
                  <a:noFill/>
                </a:uFill>
                <a:latin typeface="Roboto Mono"/>
                <a:ea typeface="Roboto Mono"/>
                <a:cs typeface="Roboto Mono"/>
                <a:sym typeface="Roboto Mono"/>
                <a:hlinkClick r:id="rId4"/>
              </a:rPr>
              <a:t>subnets</a:t>
            </a:r>
            <a:r>
              <a:rPr lang="en" sz="1050">
                <a:solidFill>
                  <a:srgbClr val="333333"/>
                </a:solidFill>
                <a:latin typeface="Roboto Mono"/>
                <a:ea typeface="Roboto Mono"/>
                <a:cs typeface="Roboto Mono"/>
                <a:sym typeface="Roboto Mono"/>
              </a:rPr>
              <a:t> in a VPC. To grant your function internet access, the associated VPC must have a </a:t>
            </a:r>
            <a:r>
              <a:rPr lang="en" sz="1050">
                <a:solidFill>
                  <a:srgbClr val="005B86"/>
                </a:solidFill>
                <a:uFill>
                  <a:noFill/>
                </a:uFill>
                <a:latin typeface="Roboto Mono"/>
                <a:ea typeface="Roboto Mono"/>
                <a:cs typeface="Roboto Mono"/>
                <a:sym typeface="Roboto Mono"/>
                <a:hlinkClick r:id="rId5"/>
              </a:rPr>
              <a:t>NAT gateway</a:t>
            </a:r>
            <a:r>
              <a:rPr lang="en" sz="1050">
                <a:solidFill>
                  <a:srgbClr val="333333"/>
                </a:solidFill>
                <a:latin typeface="Roboto Mono"/>
                <a:ea typeface="Roboto Mono"/>
                <a:cs typeface="Roboto Mono"/>
                <a:sym typeface="Roboto Mono"/>
              </a:rPr>
              <a:t> (or </a:t>
            </a:r>
            <a:r>
              <a:rPr lang="en" sz="1050">
                <a:solidFill>
                  <a:srgbClr val="005B86"/>
                </a:solidFill>
                <a:uFill>
                  <a:noFill/>
                </a:uFill>
                <a:latin typeface="Roboto Mono"/>
                <a:ea typeface="Roboto Mono"/>
                <a:cs typeface="Roboto Mono"/>
                <a:sym typeface="Roboto Mono"/>
                <a:hlinkClick r:id="rId6"/>
              </a:rPr>
              <a:t>NAT instance</a:t>
            </a:r>
            <a:r>
              <a:rPr lang="en" sz="1050">
                <a:solidFill>
                  <a:srgbClr val="333333"/>
                </a:solidFill>
                <a:latin typeface="Roboto Mono"/>
                <a:ea typeface="Roboto Mono"/>
                <a:cs typeface="Roboto Mono"/>
                <a:sym typeface="Roboto Mono"/>
              </a:rPr>
              <a:t>) in a public subnet.</a:t>
            </a:r>
            <a:endParaRPr sz="1050">
              <a:solidFill>
                <a:srgbClr val="333333"/>
              </a:solidFill>
              <a:latin typeface="Roboto Mono"/>
              <a:ea typeface="Roboto Mono"/>
              <a:cs typeface="Roboto Mono"/>
              <a:sym typeface="Roboto Mono"/>
            </a:endParaRPr>
          </a:p>
          <a:p>
            <a:pPr indent="0" lvl="0" marL="0" rtl="0" algn="l">
              <a:lnSpc>
                <a:spcPct val="115000"/>
              </a:lnSpc>
              <a:spcBef>
                <a:spcPts val="1100"/>
              </a:spcBef>
              <a:spcAft>
                <a:spcPts val="0"/>
              </a:spcAft>
              <a:buNone/>
            </a:pPr>
            <a:r>
              <a:rPr lang="en" sz="1050">
                <a:solidFill>
                  <a:srgbClr val="333333"/>
                </a:solidFill>
                <a:latin typeface="Roboto Mono"/>
                <a:ea typeface="Roboto Mono"/>
                <a:cs typeface="Roboto Mono"/>
                <a:sym typeface="Roboto Mono"/>
              </a:rPr>
              <a:t>Whether a subnet is private or public depends on its </a:t>
            </a:r>
            <a:r>
              <a:rPr lang="en" sz="1050">
                <a:solidFill>
                  <a:srgbClr val="005B86"/>
                </a:solidFill>
                <a:uFill>
                  <a:noFill/>
                </a:uFill>
                <a:latin typeface="Roboto Mono"/>
                <a:ea typeface="Roboto Mono"/>
                <a:cs typeface="Roboto Mono"/>
                <a:sym typeface="Roboto Mono"/>
                <a:hlinkClick r:id="rId7"/>
              </a:rPr>
              <a:t>route table</a:t>
            </a:r>
            <a:r>
              <a:rPr lang="en" sz="1050">
                <a:solidFill>
                  <a:srgbClr val="333333"/>
                </a:solidFill>
                <a:latin typeface="Roboto Mono"/>
                <a:ea typeface="Roboto Mono"/>
                <a:cs typeface="Roboto Mono"/>
                <a:sym typeface="Roboto Mono"/>
              </a:rPr>
              <a:t>. </a:t>
            </a:r>
            <a:endParaRPr sz="1050">
              <a:solidFill>
                <a:srgbClr val="333333"/>
              </a:solidFill>
              <a:latin typeface="Roboto Mono"/>
              <a:ea typeface="Roboto Mono"/>
              <a:cs typeface="Roboto Mono"/>
              <a:sym typeface="Roboto Mono"/>
            </a:endParaRPr>
          </a:p>
          <a:p>
            <a:pPr indent="-295275" lvl="0" marL="457200" rtl="0" algn="l">
              <a:lnSpc>
                <a:spcPct val="115000"/>
              </a:lnSpc>
              <a:spcBef>
                <a:spcPts val="1100"/>
              </a:spcBef>
              <a:spcAft>
                <a:spcPts val="0"/>
              </a:spcAft>
              <a:buSzPts val="1050"/>
              <a:buFont typeface="Roboto Mono"/>
              <a:buChar char="-"/>
            </a:pPr>
            <a:r>
              <a:rPr lang="en" sz="1050">
                <a:solidFill>
                  <a:srgbClr val="333333"/>
                </a:solidFill>
                <a:latin typeface="Roboto Mono"/>
                <a:ea typeface="Roboto Mono"/>
                <a:cs typeface="Roboto Mono"/>
                <a:sym typeface="Roboto Mono"/>
              </a:rPr>
              <a:t>A public subnet has a route pointing to an </a:t>
            </a:r>
            <a:r>
              <a:rPr lang="en" sz="1050">
                <a:solidFill>
                  <a:srgbClr val="005B86"/>
                </a:solidFill>
                <a:uFill>
                  <a:noFill/>
                </a:uFill>
                <a:latin typeface="Roboto Mono"/>
                <a:ea typeface="Roboto Mono"/>
                <a:cs typeface="Roboto Mono"/>
                <a:sym typeface="Roboto Mono"/>
                <a:hlinkClick r:id="rId8"/>
              </a:rPr>
              <a:t>internet gateway</a:t>
            </a:r>
            <a:r>
              <a:rPr lang="en" sz="1050">
                <a:solidFill>
                  <a:srgbClr val="333333"/>
                </a:solidFill>
                <a:latin typeface="Roboto Mono"/>
                <a:ea typeface="Roboto Mono"/>
                <a:cs typeface="Roboto Mono"/>
                <a:sym typeface="Roboto Mono"/>
              </a:rPr>
              <a:t>, and </a:t>
            </a:r>
            <a:endParaRPr sz="1050">
              <a:solidFill>
                <a:srgbClr val="333333"/>
              </a:solidFill>
              <a:latin typeface="Roboto Mono"/>
              <a:ea typeface="Roboto Mono"/>
              <a:cs typeface="Roboto Mono"/>
              <a:sym typeface="Roboto Mono"/>
            </a:endParaRPr>
          </a:p>
          <a:p>
            <a:pPr indent="-295275" lvl="0" marL="457200" rtl="0" algn="l">
              <a:lnSpc>
                <a:spcPct val="115000"/>
              </a:lnSpc>
              <a:spcBef>
                <a:spcPts val="0"/>
              </a:spcBef>
              <a:spcAft>
                <a:spcPts val="0"/>
              </a:spcAft>
              <a:buSzPts val="1050"/>
              <a:buFont typeface="Roboto Mono"/>
              <a:buChar char="-"/>
            </a:pPr>
            <a:r>
              <a:rPr lang="en" sz="1050">
                <a:solidFill>
                  <a:srgbClr val="333333"/>
                </a:solidFill>
                <a:latin typeface="Roboto Mono"/>
                <a:ea typeface="Roboto Mono"/>
                <a:cs typeface="Roboto Mono"/>
                <a:sym typeface="Roboto Mono"/>
              </a:rPr>
              <a:t>A private subnet has a route pointing to a NAT gateway or NAT instance</a:t>
            </a:r>
            <a:endParaRPr sz="1050">
              <a:solidFill>
                <a:srgbClr val="333333"/>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9"/>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All about lambda and VPCs </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solidFill>
                  <a:schemeClr val="hlink"/>
                </a:solidFill>
                <a:uFill>
                  <a:noFill/>
                </a:uFill>
                <a:latin typeface="Proxima Nova"/>
                <a:ea typeface="Proxima Nova"/>
                <a:cs typeface="Proxima Nova"/>
                <a:sym typeface="Proxima Nova"/>
                <a:hlinkClick r:id="rId3"/>
              </a:rPr>
              <a:t>https://docs.aws.amazon.com/lambda/latest/dg/best-practices.html</a:t>
            </a:r>
            <a:endParaRPr sz="1200">
              <a:solidFill>
                <a:schemeClr val="hlink"/>
              </a:solidFill>
              <a:latin typeface="Proxima Nova"/>
              <a:ea typeface="Proxima Nova"/>
              <a:cs typeface="Proxima Nova"/>
              <a:sym typeface="Proxima Nova"/>
            </a:endParaRPr>
          </a:p>
        </p:txBody>
      </p:sp>
      <p:sp>
        <p:nvSpPr>
          <p:cNvPr id="395" name="Google Shape;395;p59"/>
          <p:cNvSpPr txBox="1"/>
          <p:nvPr/>
        </p:nvSpPr>
        <p:spPr>
          <a:xfrm>
            <a:off x="243850" y="762000"/>
            <a:ext cx="4861500" cy="2999100"/>
          </a:xfrm>
          <a:prstGeom prst="rect">
            <a:avLst/>
          </a:prstGeom>
          <a:noFill/>
          <a:ln>
            <a:noFill/>
          </a:ln>
        </p:spPr>
        <p:txBody>
          <a:bodyPr anchorCtr="0" anchor="t" bIns="91425" lIns="91425" spcFirstLastPara="1" rIns="91425" wrap="square" tIns="91425">
            <a:noAutofit/>
          </a:bodyPr>
          <a:lstStyle/>
          <a:p>
            <a:pPr indent="0" lvl="0" marL="0" rtl="0" algn="l">
              <a:lnSpc>
                <a:spcPct val="202941"/>
              </a:lnSpc>
              <a:spcBef>
                <a:spcPts val="1800"/>
              </a:spcBef>
              <a:spcAft>
                <a:spcPts val="0"/>
              </a:spcAft>
              <a:buNone/>
            </a:pPr>
            <a:r>
              <a:rPr lang="en">
                <a:solidFill>
                  <a:srgbClr val="6D6D6D"/>
                </a:solidFill>
                <a:latin typeface="Roboto Mono"/>
                <a:ea typeface="Roboto Mono"/>
                <a:cs typeface="Roboto Mono"/>
                <a:sym typeface="Roboto Mono"/>
              </a:rPr>
              <a:t>YOU DON’T NEED VPCs TO SECURE LAMBDA</a:t>
            </a:r>
            <a:endParaRPr>
              <a:solidFill>
                <a:srgbClr val="6D6D6D"/>
              </a:solidFill>
              <a:latin typeface="Roboto Mono"/>
              <a:ea typeface="Roboto Mono"/>
              <a:cs typeface="Roboto Mono"/>
              <a:sym typeface="Roboto Mono"/>
            </a:endParaRPr>
          </a:p>
          <a:p>
            <a:pPr indent="0" lvl="0" marL="0" rtl="0" algn="l">
              <a:lnSpc>
                <a:spcPct val="115000"/>
              </a:lnSpc>
              <a:spcBef>
                <a:spcPts val="400"/>
              </a:spcBef>
              <a:spcAft>
                <a:spcPts val="0"/>
              </a:spcAft>
              <a:buNone/>
            </a:pPr>
            <a:r>
              <a:rPr lang="en">
                <a:solidFill>
                  <a:srgbClr val="5E5E60"/>
                </a:solidFill>
                <a:latin typeface="Roboto Mono"/>
                <a:ea typeface="Roboto Mono"/>
                <a:cs typeface="Roboto Mono"/>
                <a:sym typeface="Roboto Mono"/>
              </a:rPr>
              <a:t>Unlike EC2 instances, which need VPCs to shield them from malicious traffic. Lambda functions are protected by AWS IAM, which provides both authentication and authorization. All incoming requests have to be signed with a valid AWS credential, and the caller must have the correct IAM permission.</a:t>
            </a:r>
            <a:endParaRPr>
              <a:solidFill>
                <a:srgbClr val="5E5E60"/>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a:solidFill>
                <a:srgbClr val="5E5E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5E5E60"/>
                </a:solidFill>
                <a:latin typeface="Roboto Mono"/>
                <a:ea typeface="Roboto Mono"/>
                <a:cs typeface="Roboto Mono"/>
                <a:sym typeface="Roboto Mono"/>
              </a:rPr>
              <a:t>When should you use VPCs?</a:t>
            </a:r>
            <a:endParaRPr>
              <a:solidFill>
                <a:srgbClr val="5E5E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5E5E60"/>
                </a:solidFill>
                <a:latin typeface="Roboto Mono"/>
                <a:ea typeface="Roboto Mono"/>
                <a:cs typeface="Roboto Mono"/>
                <a:sym typeface="Roboto Mono"/>
              </a:rPr>
              <a:t>When you absolutely have to. That is, if your function needs to access a resource that runs in the VPC, for example:</a:t>
            </a:r>
            <a:endParaRPr sz="1000">
              <a:solidFill>
                <a:srgbClr val="5E5E60"/>
              </a:solidFill>
              <a:latin typeface="Roboto Mono"/>
              <a:ea typeface="Roboto Mono"/>
              <a:cs typeface="Roboto Mono"/>
              <a:sym typeface="Roboto Mono"/>
            </a:endParaRPr>
          </a:p>
          <a:p>
            <a:pPr indent="-292100" lvl="0" marL="457200" rtl="0" algn="l">
              <a:lnSpc>
                <a:spcPct val="100000"/>
              </a:lnSpc>
              <a:spcBef>
                <a:spcPts val="1500"/>
              </a:spcBef>
              <a:spcAft>
                <a:spcPts val="0"/>
              </a:spcAft>
              <a:buClr>
                <a:srgbClr val="5E5E60"/>
              </a:buClr>
              <a:buSzPts val="1000"/>
              <a:buFont typeface="Roboto Mono"/>
              <a:buChar char="●"/>
            </a:pPr>
            <a:r>
              <a:rPr lang="en" sz="1000">
                <a:solidFill>
                  <a:srgbClr val="5E5E60"/>
                </a:solidFill>
                <a:latin typeface="Roboto Mono"/>
                <a:ea typeface="Roboto Mono"/>
                <a:cs typeface="Roboto Mono"/>
                <a:sym typeface="Roboto Mono"/>
              </a:rPr>
              <a:t>RDS database</a:t>
            </a:r>
            <a:endParaRPr sz="1000">
              <a:solidFill>
                <a:srgbClr val="5E5E60"/>
              </a:solidFill>
              <a:latin typeface="Roboto Mono"/>
              <a:ea typeface="Roboto Mono"/>
              <a:cs typeface="Roboto Mono"/>
              <a:sym typeface="Roboto Mono"/>
            </a:endParaRPr>
          </a:p>
          <a:p>
            <a:pPr indent="-292100" lvl="0" marL="457200" rtl="0" algn="l">
              <a:lnSpc>
                <a:spcPct val="100000"/>
              </a:lnSpc>
              <a:spcBef>
                <a:spcPts val="0"/>
              </a:spcBef>
              <a:spcAft>
                <a:spcPts val="0"/>
              </a:spcAft>
              <a:buClr>
                <a:srgbClr val="5E5E60"/>
              </a:buClr>
              <a:buSzPts val="1000"/>
              <a:buFont typeface="Roboto Mono"/>
              <a:buChar char="●"/>
            </a:pPr>
            <a:r>
              <a:rPr lang="en" sz="1000">
                <a:solidFill>
                  <a:srgbClr val="5E5E60"/>
                </a:solidFill>
                <a:latin typeface="Roboto Mono"/>
                <a:ea typeface="Roboto Mono"/>
                <a:cs typeface="Roboto Mono"/>
                <a:sym typeface="Roboto Mono"/>
              </a:rPr>
              <a:t>Elasticache cluster</a:t>
            </a:r>
            <a:endParaRPr sz="1000">
              <a:solidFill>
                <a:srgbClr val="5E5E60"/>
              </a:solidFill>
              <a:latin typeface="Roboto Mono"/>
              <a:ea typeface="Roboto Mono"/>
              <a:cs typeface="Roboto Mono"/>
              <a:sym typeface="Roboto Mono"/>
            </a:endParaRPr>
          </a:p>
          <a:p>
            <a:pPr indent="-292100" lvl="0" marL="457200" rtl="0" algn="l">
              <a:lnSpc>
                <a:spcPct val="100000"/>
              </a:lnSpc>
              <a:spcBef>
                <a:spcPts val="0"/>
              </a:spcBef>
              <a:spcAft>
                <a:spcPts val="0"/>
              </a:spcAft>
              <a:buClr>
                <a:srgbClr val="5E5E60"/>
              </a:buClr>
              <a:buSzPts val="1000"/>
              <a:buFont typeface="Roboto Mono"/>
              <a:buChar char="●"/>
            </a:pPr>
            <a:r>
              <a:rPr lang="en" sz="1000">
                <a:solidFill>
                  <a:srgbClr val="5E5E60"/>
                </a:solidFill>
                <a:latin typeface="Roboto Mono"/>
                <a:ea typeface="Roboto Mono"/>
                <a:cs typeface="Roboto Mono"/>
                <a:sym typeface="Roboto Mono"/>
              </a:rPr>
              <a:t>Internal APIs (running on containers or EC2)</a:t>
            </a:r>
            <a:endParaRPr sz="1000">
              <a:solidFill>
                <a:srgbClr val="5E5E60"/>
              </a:solidFill>
              <a:latin typeface="Roboto Mono"/>
              <a:ea typeface="Roboto Mono"/>
              <a:cs typeface="Roboto Mono"/>
              <a:sym typeface="Roboto Mono"/>
            </a:endParaRPr>
          </a:p>
          <a:p>
            <a:pPr indent="0" lvl="0" marL="0" rtl="0" algn="l">
              <a:lnSpc>
                <a:spcPct val="100000"/>
              </a:lnSpc>
              <a:spcBef>
                <a:spcPts val="1500"/>
              </a:spcBef>
              <a:spcAft>
                <a:spcPts val="0"/>
              </a:spcAft>
              <a:buNone/>
            </a:pPr>
            <a:r>
              <a:t/>
            </a:r>
            <a:endParaRPr sz="1000">
              <a:solidFill>
                <a:srgbClr val="5E5E60"/>
              </a:solidFill>
              <a:latin typeface="Roboto Mono"/>
              <a:ea typeface="Roboto Mono"/>
              <a:cs typeface="Roboto Mono"/>
              <a:sym typeface="Roboto Mono"/>
            </a:endParaRPr>
          </a:p>
        </p:txBody>
      </p:sp>
      <p:pic>
        <p:nvPicPr>
          <p:cNvPr id="396" name="Google Shape;396;p59"/>
          <p:cNvPicPr preferRelativeResize="0"/>
          <p:nvPr/>
        </p:nvPicPr>
        <p:blipFill>
          <a:blip r:embed="rId4">
            <a:alphaModFix/>
          </a:blip>
          <a:stretch>
            <a:fillRect/>
          </a:stretch>
        </p:blipFill>
        <p:spPr>
          <a:xfrm>
            <a:off x="5273000" y="556925"/>
            <a:ext cx="2271719" cy="3832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0"/>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Elastic Beanstalk</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1"/>
          <p:cNvSpPr txBox="1"/>
          <p:nvPr/>
        </p:nvSpPr>
        <p:spPr>
          <a:xfrm>
            <a:off x="304800" y="304800"/>
            <a:ext cx="8177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E47911"/>
                </a:solidFill>
                <a:highlight>
                  <a:srgbClr val="FFFFFF"/>
                </a:highlight>
                <a:latin typeface="Roboto Mono"/>
                <a:ea typeface="Roboto Mono"/>
                <a:cs typeface="Roboto Mono"/>
                <a:sym typeface="Roboto Mono"/>
              </a:rPr>
              <a:t>Blue/Green Deployments with Elastic Beanstalk</a:t>
            </a:r>
            <a:endParaRPr b="1">
              <a:solidFill>
                <a:srgbClr val="E47911"/>
              </a:solidFill>
              <a:highlight>
                <a:srgbClr val="FFFFFF"/>
              </a:highlight>
              <a:latin typeface="Roboto Mono"/>
              <a:ea typeface="Roboto Mono"/>
              <a:cs typeface="Roboto Mono"/>
              <a:sym typeface="Roboto Mono"/>
            </a:endParaRPr>
          </a:p>
          <a:p>
            <a:pPr indent="0" lvl="0" marL="0" rtl="0" algn="l">
              <a:lnSpc>
                <a:spcPct val="150000"/>
              </a:lnSpc>
              <a:spcBef>
                <a:spcPts val="1200"/>
              </a:spcBef>
              <a:spcAft>
                <a:spcPts val="0"/>
              </a:spcAft>
              <a:buNone/>
            </a:pPr>
            <a:r>
              <a:rPr lang="en">
                <a:solidFill>
                  <a:srgbClr val="444444"/>
                </a:solidFill>
                <a:highlight>
                  <a:srgbClr val="FFFFFF"/>
                </a:highlight>
                <a:latin typeface="Roboto Mono"/>
                <a:ea typeface="Roboto Mono"/>
                <a:cs typeface="Roboto Mono"/>
                <a:sym typeface="Roboto Mono"/>
              </a:rPr>
              <a:t>Because AWS Elastic Beanstalk performs an in-place update when you update your application versions, your application can become unavailable to users for a short period of time. You can avoid this downtime by performing a blue/green deployment, where you deploy the new version to a separate environment, and then swap CNAMEs of the two environments to redirect traffic to the new version instantly.</a:t>
            </a:r>
            <a:endParaRPr>
              <a:solidFill>
                <a:srgbClr val="444444"/>
              </a:solidFill>
              <a:highlight>
                <a:srgbClr val="FFFFFF"/>
              </a:highlight>
              <a:latin typeface="Roboto Mono"/>
              <a:ea typeface="Roboto Mono"/>
              <a:cs typeface="Roboto Mono"/>
              <a:sym typeface="Roboto Mono"/>
            </a:endParaRPr>
          </a:p>
          <a:p>
            <a:pPr indent="0" lvl="0" marL="0" rtl="0" algn="l">
              <a:lnSpc>
                <a:spcPct val="150000"/>
              </a:lnSpc>
              <a:spcBef>
                <a:spcPts val="1200"/>
              </a:spcBef>
              <a:spcAft>
                <a:spcPts val="1200"/>
              </a:spcAft>
              <a:buNone/>
            </a:pPr>
            <a:r>
              <a:rPr lang="en">
                <a:solidFill>
                  <a:srgbClr val="444444"/>
                </a:solidFill>
                <a:highlight>
                  <a:srgbClr val="FFFFFF"/>
                </a:highlight>
                <a:latin typeface="Roboto Mono"/>
                <a:ea typeface="Roboto Mono"/>
                <a:cs typeface="Roboto Mono"/>
                <a:sym typeface="Roboto Mono"/>
              </a:rPr>
              <a:t>Blue/green deployments require that your environment runs independently of your production database, if your application uses one. If your environment has an Amazon RDS DB instance attached to it, the data will not transfer over to your second environment, and will be lost if you terminate the original environment.</a:t>
            </a:r>
            <a:endParaRPr>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2"/>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Ebeanstalk Deployment policies</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u="sng">
                <a:solidFill>
                  <a:schemeClr val="hlink"/>
                </a:solidFill>
                <a:latin typeface="Roboto Mono"/>
                <a:ea typeface="Roboto Mono"/>
                <a:cs typeface="Roboto Mono"/>
                <a:sym typeface="Roboto Mono"/>
                <a:hlinkClick r:id="rId3"/>
              </a:rPr>
              <a:t>https://docs.aws.amazon.com/elasticbeanstalk/latest/dg/using-features.rolling-version-deploy.html</a:t>
            </a:r>
            <a:endParaRPr sz="1000">
              <a:solidFill>
                <a:schemeClr val="hlink"/>
              </a:solidFill>
              <a:latin typeface="Roboto Mono"/>
              <a:ea typeface="Roboto Mono"/>
              <a:cs typeface="Roboto Mono"/>
              <a:sym typeface="Roboto Mono"/>
            </a:endParaRPr>
          </a:p>
        </p:txBody>
      </p:sp>
      <p:sp>
        <p:nvSpPr>
          <p:cNvPr id="412" name="Google Shape;412;p62"/>
          <p:cNvSpPr txBox="1"/>
          <p:nvPr/>
        </p:nvSpPr>
        <p:spPr>
          <a:xfrm>
            <a:off x="304800" y="838200"/>
            <a:ext cx="8200200" cy="26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44444"/>
                </a:solidFill>
                <a:highlight>
                  <a:srgbClr val="FFFFFF"/>
                </a:highlight>
                <a:latin typeface="Roboto Mono"/>
                <a:ea typeface="Roboto Mono"/>
                <a:cs typeface="Roboto Mono"/>
                <a:sym typeface="Roboto Mono"/>
              </a:rPr>
              <a:t>All at once</a:t>
            </a:r>
            <a:r>
              <a:rPr lang="en" sz="1000">
                <a:solidFill>
                  <a:srgbClr val="444444"/>
                </a:solidFill>
                <a:highlight>
                  <a:srgbClr val="FFFFFF"/>
                </a:highlight>
                <a:latin typeface="Roboto Mono"/>
                <a:ea typeface="Roboto Mono"/>
                <a:cs typeface="Roboto Mono"/>
                <a:sym typeface="Roboto Mono"/>
              </a:rPr>
              <a:t> - Deploy the new version to all instances simultaneously. All instances in your environment are out of service for a short time while the deployment occurs.</a:t>
            </a:r>
            <a:endParaRPr sz="1000">
              <a:solidFill>
                <a:srgbClr val="444444"/>
              </a:solidFill>
              <a:highlight>
                <a:srgbClr val="FFFFFF"/>
              </a:highlight>
              <a:latin typeface="Roboto Mono"/>
              <a:ea typeface="Roboto Mono"/>
              <a:cs typeface="Roboto Mono"/>
              <a:sym typeface="Roboto Mono"/>
            </a:endParaRPr>
          </a:p>
          <a:p>
            <a:pPr indent="0" lvl="0" marL="0" rtl="0" algn="l">
              <a:spcBef>
                <a:spcPts val="1000"/>
              </a:spcBef>
              <a:spcAft>
                <a:spcPts val="0"/>
              </a:spcAft>
              <a:buNone/>
            </a:pPr>
            <a:r>
              <a:rPr b="1" lang="en" sz="1000">
                <a:solidFill>
                  <a:srgbClr val="444444"/>
                </a:solidFill>
                <a:highlight>
                  <a:srgbClr val="FFFFFF"/>
                </a:highlight>
                <a:latin typeface="Roboto Mono"/>
                <a:ea typeface="Roboto Mono"/>
                <a:cs typeface="Roboto Mono"/>
                <a:sym typeface="Roboto Mono"/>
              </a:rPr>
              <a:t>Rolling (</a:t>
            </a:r>
            <a:r>
              <a:rPr b="1" i="1" lang="en" sz="1000">
                <a:solidFill>
                  <a:srgbClr val="444444"/>
                </a:solidFill>
                <a:highlight>
                  <a:srgbClr val="FFFFFF"/>
                </a:highlight>
                <a:latin typeface="Roboto Mono"/>
                <a:ea typeface="Roboto Mono"/>
                <a:cs typeface="Roboto Mono"/>
                <a:sym typeface="Roboto Mono"/>
              </a:rPr>
              <a:t>like canary, the default</a:t>
            </a:r>
            <a:r>
              <a:rPr b="1" lang="en" sz="1000">
                <a:solidFill>
                  <a:srgbClr val="444444"/>
                </a:solidFill>
                <a:highlight>
                  <a:srgbClr val="FFFFFF"/>
                </a:highlight>
                <a:latin typeface="Roboto Mono"/>
                <a:ea typeface="Roboto Mono"/>
                <a:cs typeface="Roboto Mono"/>
                <a:sym typeface="Roboto Mono"/>
              </a:rPr>
              <a:t>)</a:t>
            </a:r>
            <a:r>
              <a:rPr lang="en" sz="1000">
                <a:solidFill>
                  <a:srgbClr val="444444"/>
                </a:solidFill>
                <a:highlight>
                  <a:srgbClr val="FFFFFF"/>
                </a:highlight>
                <a:latin typeface="Roboto Mono"/>
                <a:ea typeface="Roboto Mono"/>
                <a:cs typeface="Roboto Mono"/>
                <a:sym typeface="Roboto Mono"/>
              </a:rPr>
              <a:t> - splits the environment's EC2 instances into batches and deploys the new version of the application to one batch at a time, leaving the rest of the instances in the environment running the old version of the application. During a rolling deployment, some instances serve requests with the old version of the application, while instances in completed batches serve other requests with the new version.</a:t>
            </a:r>
            <a:endParaRPr sz="1000">
              <a:solidFill>
                <a:srgbClr val="444444"/>
              </a:solidFill>
              <a:highlight>
                <a:srgbClr val="FFFFFF"/>
              </a:highlight>
              <a:latin typeface="Roboto Mono"/>
              <a:ea typeface="Roboto Mono"/>
              <a:cs typeface="Roboto Mono"/>
              <a:sym typeface="Roboto Mono"/>
            </a:endParaRPr>
          </a:p>
          <a:p>
            <a:pPr indent="0" lvl="0" marL="0" rtl="0" algn="l">
              <a:spcBef>
                <a:spcPts val="1000"/>
              </a:spcBef>
              <a:spcAft>
                <a:spcPts val="0"/>
              </a:spcAft>
              <a:buNone/>
            </a:pPr>
            <a:r>
              <a:rPr b="1" lang="en" sz="1000">
                <a:solidFill>
                  <a:srgbClr val="444444"/>
                </a:solidFill>
                <a:highlight>
                  <a:srgbClr val="FFFFFF"/>
                </a:highlight>
                <a:latin typeface="Roboto Mono"/>
                <a:ea typeface="Roboto Mono"/>
                <a:cs typeface="Roboto Mono"/>
                <a:sym typeface="Roboto Mono"/>
              </a:rPr>
              <a:t>Rolling with additional batch</a:t>
            </a:r>
            <a:r>
              <a:rPr lang="en" sz="1000">
                <a:solidFill>
                  <a:srgbClr val="444444"/>
                </a:solidFill>
                <a:highlight>
                  <a:srgbClr val="FFFFFF"/>
                </a:highlight>
                <a:latin typeface="Roboto Mono"/>
                <a:ea typeface="Roboto Mono"/>
                <a:cs typeface="Roboto Mono"/>
                <a:sym typeface="Roboto Mono"/>
              </a:rPr>
              <a:t> - To maintain full capacity during deployments, you can configure your environment to launch a new batch of instances before taking any instances out of service. When the deployment completes, EBS terminates the additional batch of instances.</a:t>
            </a:r>
            <a:endParaRPr sz="1000">
              <a:solidFill>
                <a:srgbClr val="444444"/>
              </a:solidFill>
              <a:highlight>
                <a:srgbClr val="FFFFFF"/>
              </a:highlight>
              <a:latin typeface="Roboto Mono"/>
              <a:ea typeface="Roboto Mono"/>
              <a:cs typeface="Roboto Mono"/>
              <a:sym typeface="Roboto Mono"/>
            </a:endParaRPr>
          </a:p>
          <a:p>
            <a:pPr indent="0" lvl="0" marL="0" rtl="0" algn="l">
              <a:spcBef>
                <a:spcPts val="1000"/>
              </a:spcBef>
              <a:spcAft>
                <a:spcPts val="1000"/>
              </a:spcAft>
              <a:buNone/>
            </a:pPr>
            <a:r>
              <a:rPr b="1" lang="en" sz="1000">
                <a:solidFill>
                  <a:srgbClr val="444444"/>
                </a:solidFill>
                <a:highlight>
                  <a:srgbClr val="FFFFFF"/>
                </a:highlight>
                <a:latin typeface="Roboto Mono"/>
                <a:ea typeface="Roboto Mono"/>
                <a:cs typeface="Roboto Mono"/>
                <a:sym typeface="Roboto Mono"/>
              </a:rPr>
              <a:t>Immutable - </a:t>
            </a:r>
            <a:r>
              <a:rPr lang="en" sz="1000">
                <a:solidFill>
                  <a:srgbClr val="444444"/>
                </a:solidFill>
                <a:highlight>
                  <a:srgbClr val="FFFFFF"/>
                </a:highlight>
                <a:latin typeface="Roboto Mono"/>
                <a:ea typeface="Roboto Mono"/>
                <a:cs typeface="Roboto Mono"/>
                <a:sym typeface="Roboto Mono"/>
              </a:rPr>
              <a:t>perform an </a:t>
            </a:r>
            <a:r>
              <a:rPr lang="en" sz="1000">
                <a:solidFill>
                  <a:srgbClr val="E48700"/>
                </a:solidFill>
                <a:highlight>
                  <a:srgbClr val="FFFFFF"/>
                </a:highlight>
                <a:uFill>
                  <a:noFill/>
                </a:uFill>
                <a:latin typeface="Roboto Mono"/>
                <a:ea typeface="Roboto Mono"/>
                <a:cs typeface="Roboto Mono"/>
                <a:sym typeface="Roboto Mono"/>
                <a:hlinkClick r:id="rId4"/>
              </a:rPr>
              <a:t>immutable update</a:t>
            </a:r>
            <a:r>
              <a:rPr lang="en" sz="1000">
                <a:solidFill>
                  <a:srgbClr val="444444"/>
                </a:solidFill>
                <a:highlight>
                  <a:srgbClr val="FFFFFF"/>
                </a:highlight>
                <a:latin typeface="Roboto Mono"/>
                <a:ea typeface="Roboto Mono"/>
                <a:cs typeface="Roboto Mono"/>
                <a:sym typeface="Roboto Mono"/>
              </a:rPr>
              <a:t> to launch a full set of new instances running the new version of the application in a separate Auto Scaling group, alongside the instances running the old version. Immutable deployments can prevent issues caused by partially completed rolling deployments. If the new instances don't pass health checks, EBS terminates them, leaving the original instances untouched.</a:t>
            </a:r>
            <a:endParaRPr sz="1000">
              <a:latin typeface="Roboto Mono"/>
              <a:ea typeface="Roboto Mono"/>
              <a:cs typeface="Roboto Mono"/>
              <a:sym typeface="Roboto Mono"/>
            </a:endParaRPr>
          </a:p>
        </p:txBody>
      </p:sp>
      <p:sp>
        <p:nvSpPr>
          <p:cNvPr id="413" name="Google Shape;413;p62"/>
          <p:cNvSpPr txBox="1"/>
          <p:nvPr/>
        </p:nvSpPr>
        <p:spPr>
          <a:xfrm>
            <a:off x="381000" y="3429000"/>
            <a:ext cx="7695900" cy="14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rgbClr val="4A86E8"/>
                </a:solidFill>
                <a:latin typeface="Roboto Mono"/>
                <a:ea typeface="Roboto Mono"/>
                <a:cs typeface="Roboto Mono"/>
                <a:sym typeface="Roboto Mono"/>
              </a:rPr>
              <a:t>Difference between </a:t>
            </a:r>
            <a:r>
              <a:rPr b="1" lang="en" sz="900">
                <a:solidFill>
                  <a:srgbClr val="4A86E8"/>
                </a:solidFill>
                <a:latin typeface="Roboto Mono"/>
                <a:ea typeface="Roboto Mono"/>
                <a:cs typeface="Roboto Mono"/>
                <a:sym typeface="Roboto Mono"/>
              </a:rPr>
              <a:t>Blue/Green and Immutable deployment in Beanstalk → </a:t>
            </a:r>
            <a:endParaRPr b="1" sz="900">
              <a:solidFill>
                <a:srgbClr val="4A86E8"/>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A86E8"/>
                </a:solidFill>
                <a:latin typeface="Roboto Mono"/>
                <a:ea typeface="Roboto Mono"/>
                <a:cs typeface="Roboto Mono"/>
                <a:sym typeface="Roboto Mono"/>
              </a:rPr>
              <a:t>Blue/Green deployment is done by creating a new environment, deploying new EC2 instances running the new code to that new environment, doing a DNS CNAME swap to the new environment, and finally terminating the old environment. </a:t>
            </a:r>
            <a:r>
              <a:rPr lang="en" sz="900">
                <a:solidFill>
                  <a:srgbClr val="FF0000"/>
                </a:solidFill>
                <a:latin typeface="Roboto Mono"/>
                <a:ea typeface="Roboto Mono"/>
                <a:cs typeface="Roboto Mono"/>
                <a:sym typeface="Roboto Mono"/>
              </a:rPr>
              <a:t>Traffic flows to one environment or the other, but not to both at the same time.</a:t>
            </a:r>
            <a:endParaRPr sz="900">
              <a:solidFill>
                <a:srgbClr val="FF0000"/>
              </a:solidFill>
              <a:latin typeface="Roboto Mono"/>
              <a:ea typeface="Roboto Mono"/>
              <a:cs typeface="Roboto Mono"/>
              <a:sym typeface="Roboto Mono"/>
            </a:endParaRPr>
          </a:p>
          <a:p>
            <a:pPr indent="0" lvl="0" marL="0" rtl="0" algn="l">
              <a:lnSpc>
                <a:spcPct val="100000"/>
              </a:lnSpc>
              <a:spcBef>
                <a:spcPts val="1000"/>
              </a:spcBef>
              <a:spcAft>
                <a:spcPts val="0"/>
              </a:spcAft>
              <a:buNone/>
            </a:pPr>
            <a:r>
              <a:rPr lang="en" sz="900">
                <a:solidFill>
                  <a:srgbClr val="4A86E8"/>
                </a:solidFill>
                <a:latin typeface="Roboto Mono"/>
                <a:ea typeface="Roboto Mono"/>
                <a:cs typeface="Roboto Mono"/>
                <a:sym typeface="Roboto Mono"/>
              </a:rPr>
              <a:t>In </a:t>
            </a:r>
            <a:r>
              <a:rPr lang="en" sz="900">
                <a:solidFill>
                  <a:srgbClr val="4A86E8"/>
                </a:solidFill>
                <a:latin typeface="Roboto Mono"/>
                <a:ea typeface="Roboto Mono"/>
                <a:cs typeface="Roboto Mono"/>
                <a:sym typeface="Roboto Mono"/>
              </a:rPr>
              <a:t>Immutable deployment, there is no new environment. Instead, a </a:t>
            </a:r>
            <a:r>
              <a:rPr lang="en" sz="900">
                <a:solidFill>
                  <a:srgbClr val="FF0000"/>
                </a:solidFill>
                <a:latin typeface="Roboto Mono"/>
                <a:ea typeface="Roboto Mono"/>
                <a:cs typeface="Roboto Mono"/>
                <a:sym typeface="Roboto Mono"/>
              </a:rPr>
              <a:t>new AutoScaling Group (ASG) is added to the original environment</a:t>
            </a:r>
            <a:r>
              <a:rPr lang="en" sz="900">
                <a:solidFill>
                  <a:srgbClr val="4A86E8"/>
                </a:solidFill>
                <a:latin typeface="Roboto Mono"/>
                <a:ea typeface="Roboto Mono"/>
                <a:cs typeface="Roboto Mono"/>
                <a:sym typeface="Roboto Mono"/>
              </a:rPr>
              <a:t>, new EC2 instances (with the new code) are launched into that new ASG, they are health-checked and then they are transferred out of that temporary ASG to the original ASG. Finally, the original EC2 instances and the, now empty, temporary ASG are terminated. </a:t>
            </a:r>
            <a:r>
              <a:rPr lang="en" sz="900">
                <a:solidFill>
                  <a:srgbClr val="FF0000"/>
                </a:solidFill>
                <a:latin typeface="Roboto Mono"/>
                <a:ea typeface="Roboto Mono"/>
                <a:cs typeface="Roboto Mono"/>
                <a:sym typeface="Roboto Mono"/>
              </a:rPr>
              <a:t>For a certain amount of time, traffic will be flowing to both the new and the old instances.</a:t>
            </a:r>
            <a:endParaRPr sz="900">
              <a:solidFill>
                <a:srgbClr val="FF0000"/>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3"/>
          <p:cNvSpPr txBox="1"/>
          <p:nvPr/>
        </p:nvSpPr>
        <p:spPr>
          <a:xfrm>
            <a:off x="457200" y="0"/>
            <a:ext cx="8004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200">
                <a:solidFill>
                  <a:srgbClr val="CC6600"/>
                </a:solidFill>
                <a:highlight>
                  <a:srgbClr val="FFFFFF"/>
                </a:highlight>
                <a:latin typeface="Roboto Mono"/>
                <a:ea typeface="Roboto Mono"/>
                <a:cs typeface="Roboto Mono"/>
                <a:sym typeface="Roboto Mono"/>
              </a:rPr>
              <a:t>How Rolling Deployments Work</a:t>
            </a:r>
            <a:endParaRPr b="1" sz="12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lang="en" sz="900">
                <a:solidFill>
                  <a:srgbClr val="444444"/>
                </a:solidFill>
                <a:highlight>
                  <a:srgbClr val="FFFFFF"/>
                </a:highlight>
                <a:latin typeface="Roboto Mono"/>
                <a:ea typeface="Roboto Mono"/>
                <a:cs typeface="Roboto Mono"/>
                <a:sym typeface="Roboto Mono"/>
              </a:rPr>
              <a:t>When processing a batch, Elastic Beanstalk detaches all instances in the batch from the load balancer, deploys the new application version, and then reattaches the instances. If you enable </a:t>
            </a:r>
            <a:r>
              <a:rPr lang="en" sz="900">
                <a:solidFill>
                  <a:srgbClr val="E48700"/>
                </a:solidFill>
                <a:highlight>
                  <a:srgbClr val="FFFFFF"/>
                </a:highlight>
                <a:uFill>
                  <a:noFill/>
                </a:uFill>
                <a:latin typeface="Roboto Mono"/>
                <a:ea typeface="Roboto Mono"/>
                <a:cs typeface="Roboto Mono"/>
                <a:sym typeface="Roboto Mono"/>
                <a:hlinkClick r:id="rId3"/>
              </a:rPr>
              <a:t>connection draining</a:t>
            </a:r>
            <a:r>
              <a:rPr lang="en" sz="900">
                <a:solidFill>
                  <a:srgbClr val="444444"/>
                </a:solidFill>
                <a:highlight>
                  <a:srgbClr val="FFFFFF"/>
                </a:highlight>
                <a:latin typeface="Roboto Mono"/>
                <a:ea typeface="Roboto Mono"/>
                <a:cs typeface="Roboto Mono"/>
                <a:sym typeface="Roboto Mono"/>
              </a:rPr>
              <a:t>, Elastic Beanstalk drains existing connections from the Amazon EC2 instances in each batch before beginning the deployment.</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After reattaching the instances in a batch to the load balancer, Elastic Load Balancing waits until they pass a minimum number of Elastic Load Balancing health checks, and then starts routing traffic to them. If no </a:t>
            </a:r>
            <a:r>
              <a:rPr lang="en" sz="900">
                <a:solidFill>
                  <a:srgbClr val="E48700"/>
                </a:solidFill>
                <a:highlight>
                  <a:srgbClr val="FFFFFF"/>
                </a:highlight>
                <a:uFill>
                  <a:noFill/>
                </a:uFill>
                <a:latin typeface="Roboto Mono"/>
                <a:ea typeface="Roboto Mono"/>
                <a:cs typeface="Roboto Mono"/>
                <a:sym typeface="Roboto Mono"/>
                <a:hlinkClick r:id="rId4"/>
              </a:rPr>
              <a:t>health check URL</a:t>
            </a:r>
            <a:r>
              <a:rPr lang="en" sz="900">
                <a:solidFill>
                  <a:srgbClr val="444444"/>
                </a:solidFill>
                <a:highlight>
                  <a:srgbClr val="FFFFFF"/>
                </a:highlight>
                <a:latin typeface="Roboto Mono"/>
                <a:ea typeface="Roboto Mono"/>
                <a:cs typeface="Roboto Mono"/>
                <a:sym typeface="Roboto Mono"/>
              </a:rPr>
              <a:t> is configured, this can happen very quickly, because an instance will pass the health check as soon as it can accept a TCP connection. If a health check URL is configured, the load balancer doesn't route traffic to the updated instances until they return a 200 OK status code in response to an HTTP GET request to the health check URL.</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Elastic Beanstalk waits until all instances in a batch are healthy before moving on to the next batch. With </a:t>
            </a:r>
            <a:r>
              <a:rPr lang="en" sz="900">
                <a:solidFill>
                  <a:srgbClr val="E48700"/>
                </a:solidFill>
                <a:highlight>
                  <a:srgbClr val="FFFFFF"/>
                </a:highlight>
                <a:uFill>
                  <a:noFill/>
                </a:uFill>
                <a:latin typeface="Roboto Mono"/>
                <a:ea typeface="Roboto Mono"/>
                <a:cs typeface="Roboto Mono"/>
                <a:sym typeface="Roboto Mono"/>
                <a:hlinkClick r:id="rId5"/>
              </a:rPr>
              <a:t>basic </a:t>
            </a:r>
            <a:r>
              <a:rPr lang="en" sz="900">
                <a:solidFill>
                  <a:srgbClr val="0000FF"/>
                </a:solidFill>
                <a:highlight>
                  <a:srgbClr val="FFFFFF"/>
                </a:highlight>
                <a:uFill>
                  <a:noFill/>
                </a:uFill>
                <a:latin typeface="Roboto Mono"/>
                <a:ea typeface="Roboto Mono"/>
                <a:cs typeface="Roboto Mono"/>
                <a:sym typeface="Roboto Mono"/>
                <a:hlinkClick r:id="rId6"/>
              </a:rPr>
              <a:t>health reporting</a:t>
            </a:r>
            <a:r>
              <a:rPr lang="en" sz="900">
                <a:solidFill>
                  <a:srgbClr val="444444"/>
                </a:solidFill>
                <a:highlight>
                  <a:srgbClr val="FFFFFF"/>
                </a:highlight>
                <a:latin typeface="Roboto Mono"/>
                <a:ea typeface="Roboto Mono"/>
                <a:cs typeface="Roboto Mono"/>
                <a:sym typeface="Roboto Mono"/>
              </a:rPr>
              <a:t>, instance health depends on the Elastic Load Balancing health check status. When all instances in the batch pass enough health checks to be considered healthy by Elastic Load Balancing, the batch is complete. If </a:t>
            </a:r>
            <a:r>
              <a:rPr lang="en" sz="900">
                <a:solidFill>
                  <a:srgbClr val="0000FF"/>
                </a:solidFill>
                <a:highlight>
                  <a:srgbClr val="FFFFFF"/>
                </a:highlight>
                <a:uFill>
                  <a:noFill/>
                </a:uFill>
                <a:latin typeface="Roboto Mono"/>
                <a:ea typeface="Roboto Mono"/>
                <a:cs typeface="Roboto Mono"/>
                <a:sym typeface="Roboto Mono"/>
                <a:hlinkClick r:id="rId7"/>
              </a:rPr>
              <a:t>enhanced health reporting</a:t>
            </a:r>
            <a:r>
              <a:rPr lang="en" sz="900">
                <a:solidFill>
                  <a:srgbClr val="0000FF"/>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is enabled, Elastic Beanstalk considers several other factors, including the result of incoming requests. </a:t>
            </a:r>
            <a:r>
              <a:rPr lang="en" sz="900">
                <a:solidFill>
                  <a:srgbClr val="0000FF"/>
                </a:solidFill>
                <a:highlight>
                  <a:srgbClr val="FFFFFF"/>
                </a:highlight>
                <a:latin typeface="Roboto Mono"/>
                <a:ea typeface="Roboto Mono"/>
                <a:cs typeface="Roboto Mono"/>
                <a:sym typeface="Roboto Mono"/>
              </a:rPr>
              <a:t>With enhanced health reporting, all instances must pass 12 consecutive health checks with an </a:t>
            </a:r>
            <a:r>
              <a:rPr lang="en" sz="900">
                <a:solidFill>
                  <a:srgbClr val="0000FF"/>
                </a:solidFill>
                <a:highlight>
                  <a:srgbClr val="FFFFFF"/>
                </a:highlight>
                <a:uFill>
                  <a:noFill/>
                </a:uFill>
                <a:latin typeface="Roboto Mono"/>
                <a:ea typeface="Roboto Mono"/>
                <a:cs typeface="Roboto Mono"/>
                <a:sym typeface="Roboto Mono"/>
                <a:hlinkClick r:id="rId8"/>
              </a:rPr>
              <a:t>OK status</a:t>
            </a:r>
            <a:r>
              <a:rPr lang="en" sz="900">
                <a:solidFill>
                  <a:srgbClr val="0000FF"/>
                </a:solidFill>
                <a:highlight>
                  <a:srgbClr val="FFFFFF"/>
                </a:highlight>
                <a:latin typeface="Roboto Mono"/>
                <a:ea typeface="Roboto Mono"/>
                <a:cs typeface="Roboto Mono"/>
                <a:sym typeface="Roboto Mono"/>
              </a:rPr>
              <a:t> within two minutes</a:t>
            </a:r>
            <a:r>
              <a:rPr lang="en" sz="900">
                <a:solidFill>
                  <a:srgbClr val="444444"/>
                </a:solidFill>
                <a:highlight>
                  <a:srgbClr val="FFFFFF"/>
                </a:highlight>
                <a:latin typeface="Roboto Mono"/>
                <a:ea typeface="Roboto Mono"/>
                <a:cs typeface="Roboto Mono"/>
                <a:sym typeface="Roboto Mono"/>
              </a:rPr>
              <a:t> </a:t>
            </a:r>
            <a:r>
              <a:rPr lang="en" sz="900">
                <a:solidFill>
                  <a:srgbClr val="0000FF"/>
                </a:solidFill>
                <a:highlight>
                  <a:srgbClr val="FFFFFF"/>
                </a:highlight>
                <a:latin typeface="Roboto Mono"/>
                <a:ea typeface="Roboto Mono"/>
                <a:cs typeface="Roboto Mono"/>
                <a:sym typeface="Roboto Mono"/>
              </a:rPr>
              <a:t>for web server </a:t>
            </a:r>
            <a:r>
              <a:rPr lang="en" sz="900">
                <a:solidFill>
                  <a:srgbClr val="444444"/>
                </a:solidFill>
                <a:highlight>
                  <a:srgbClr val="FFFFFF"/>
                </a:highlight>
                <a:latin typeface="Roboto Mono"/>
                <a:ea typeface="Roboto Mono"/>
                <a:cs typeface="Roboto Mono"/>
                <a:sym typeface="Roboto Mono"/>
              </a:rPr>
              <a:t>environments, </a:t>
            </a:r>
            <a:r>
              <a:rPr lang="en" sz="900">
                <a:solidFill>
                  <a:srgbClr val="0000FF"/>
                </a:solidFill>
                <a:highlight>
                  <a:srgbClr val="FFFFFF"/>
                </a:highlight>
                <a:latin typeface="Roboto Mono"/>
                <a:ea typeface="Roboto Mono"/>
                <a:cs typeface="Roboto Mono"/>
                <a:sym typeface="Roboto Mono"/>
              </a:rPr>
              <a:t>and 18 health checks within three minutes for worker </a:t>
            </a:r>
            <a:r>
              <a:rPr lang="en" sz="900">
                <a:solidFill>
                  <a:srgbClr val="444444"/>
                </a:solidFill>
                <a:highlight>
                  <a:srgbClr val="FFFFFF"/>
                </a:highlight>
                <a:latin typeface="Roboto Mono"/>
                <a:ea typeface="Roboto Mono"/>
                <a:cs typeface="Roboto Mono"/>
                <a:sym typeface="Roboto Mono"/>
              </a:rPr>
              <a:t>environments.</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If a batch of instances does not become healthy within the </a:t>
            </a:r>
            <a:r>
              <a:rPr lang="en" sz="900">
                <a:solidFill>
                  <a:srgbClr val="E48700"/>
                </a:solidFill>
                <a:highlight>
                  <a:srgbClr val="FFFFFF"/>
                </a:highlight>
                <a:uFill>
                  <a:noFill/>
                </a:uFill>
                <a:latin typeface="Roboto Mono"/>
                <a:ea typeface="Roboto Mono"/>
                <a:cs typeface="Roboto Mono"/>
                <a:sym typeface="Roboto Mono"/>
                <a:hlinkClick r:id="rId9"/>
              </a:rPr>
              <a:t>command timeout</a:t>
            </a:r>
            <a:r>
              <a:rPr lang="en" sz="900">
                <a:solidFill>
                  <a:srgbClr val="444444"/>
                </a:solidFill>
                <a:highlight>
                  <a:srgbClr val="FFFFFF"/>
                </a:highlight>
                <a:latin typeface="Roboto Mono"/>
                <a:ea typeface="Roboto Mono"/>
                <a:cs typeface="Roboto Mono"/>
                <a:sym typeface="Roboto Mono"/>
              </a:rPr>
              <a:t>, the deployment fails. After a failed deployment, </a:t>
            </a:r>
            <a:r>
              <a:rPr lang="en" sz="900">
                <a:solidFill>
                  <a:srgbClr val="E48700"/>
                </a:solidFill>
                <a:highlight>
                  <a:srgbClr val="FFFFFF"/>
                </a:highlight>
                <a:uFill>
                  <a:noFill/>
                </a:uFill>
                <a:latin typeface="Roboto Mono"/>
                <a:ea typeface="Roboto Mono"/>
                <a:cs typeface="Roboto Mono"/>
                <a:sym typeface="Roboto Mono"/>
                <a:hlinkClick r:id="rId10"/>
              </a:rPr>
              <a:t>check the health of the instances in your environment</a:t>
            </a:r>
            <a:r>
              <a:rPr lang="en" sz="900">
                <a:solidFill>
                  <a:srgbClr val="444444"/>
                </a:solidFill>
                <a:highlight>
                  <a:srgbClr val="FFFFFF"/>
                </a:highlight>
                <a:latin typeface="Roboto Mono"/>
                <a:ea typeface="Roboto Mono"/>
                <a:cs typeface="Roboto Mono"/>
                <a:sym typeface="Roboto Mono"/>
              </a:rPr>
              <a:t> for information about the cause of the failure. Then perform another deployment with a fixed or known good version of your application to roll back.</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rPr lang="en" sz="900">
                <a:solidFill>
                  <a:srgbClr val="444444"/>
                </a:solidFill>
                <a:highlight>
                  <a:srgbClr val="FFFFFF"/>
                </a:highlight>
                <a:latin typeface="Roboto Mono"/>
                <a:ea typeface="Roboto Mono"/>
                <a:cs typeface="Roboto Mono"/>
                <a:sym typeface="Roboto Mono"/>
              </a:rPr>
              <a:t>If a deployment fails after one or more batches completed successfully, the completed batches run the new version of your application while any pending batches continue to run the old version. You can identify the version running on the instances in your environment on the </a:t>
            </a:r>
            <a:r>
              <a:rPr lang="en" sz="900">
                <a:solidFill>
                  <a:srgbClr val="E48700"/>
                </a:solidFill>
                <a:highlight>
                  <a:srgbClr val="FFFFFF"/>
                </a:highlight>
                <a:uFill>
                  <a:noFill/>
                </a:uFill>
                <a:latin typeface="Roboto Mono"/>
                <a:ea typeface="Roboto Mono"/>
                <a:cs typeface="Roboto Mono"/>
                <a:sym typeface="Roboto Mono"/>
                <a:hlinkClick r:id="rId11"/>
              </a:rPr>
              <a:t>health page</a:t>
            </a:r>
            <a:r>
              <a:rPr lang="en" sz="900">
                <a:solidFill>
                  <a:srgbClr val="444444"/>
                </a:solidFill>
                <a:highlight>
                  <a:srgbClr val="FFFFFF"/>
                </a:highlight>
                <a:latin typeface="Roboto Mono"/>
                <a:ea typeface="Roboto Mono"/>
                <a:cs typeface="Roboto Mono"/>
                <a:sym typeface="Roboto Mono"/>
              </a:rPr>
              <a:t> in the console. This page displays the deployment ID of the most recent deployment that executed on each instance in your environment. If you terminate instances from the failed deployment, Elastic Beanstalk replaces them with instances running the application version from the most recent successful deployment.</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8"/>
          <p:cNvSpPr txBox="1"/>
          <p:nvPr>
            <p:ph idx="4294967295" type="title"/>
          </p:nvPr>
        </p:nvSpPr>
        <p:spPr>
          <a:xfrm>
            <a:off x="311700" y="250800"/>
            <a:ext cx="4944600" cy="7557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1800"/>
              <a:t>ENI (Elastic Network Interface)</a:t>
            </a:r>
            <a:endParaRPr sz="1200">
              <a:solidFill>
                <a:schemeClr val="hlink"/>
              </a:solidFill>
              <a:latin typeface="Roboto Mono"/>
              <a:ea typeface="Roboto Mono"/>
              <a:cs typeface="Roboto Mono"/>
              <a:sym typeface="Roboto Mono"/>
            </a:endParaRPr>
          </a:p>
        </p:txBody>
      </p:sp>
      <p:sp>
        <p:nvSpPr>
          <p:cNvPr id="143" name="Google Shape;143;p28"/>
          <p:cNvSpPr txBox="1"/>
          <p:nvPr/>
        </p:nvSpPr>
        <p:spPr>
          <a:xfrm>
            <a:off x="0" y="533400"/>
            <a:ext cx="34842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900">
                <a:solidFill>
                  <a:srgbClr val="444444"/>
                </a:solidFill>
                <a:highlight>
                  <a:srgbClr val="FFFFFF"/>
                </a:highlight>
                <a:latin typeface="Droid Sans"/>
                <a:ea typeface="Droid Sans"/>
                <a:cs typeface="Droid Sans"/>
                <a:sym typeface="Droid Sans"/>
              </a:rPr>
              <a:t>An elastic network interface is a logical networking component in a VPC that represents a virtual network card.</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lang="en" sz="900">
                <a:solidFill>
                  <a:srgbClr val="444444"/>
                </a:solidFill>
                <a:highlight>
                  <a:srgbClr val="FFFFFF"/>
                </a:highlight>
                <a:latin typeface="Droid Sans"/>
                <a:ea typeface="Droid Sans"/>
                <a:cs typeface="Droid Sans"/>
                <a:sym typeface="Droid Sans"/>
              </a:rPr>
              <a:t>A network interface can include the following attributes:</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120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A primary private IPv4 address from the IPv4 address range of your VPC</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One or more secondary private IPv4 addresses from the IPv4 address range of your VPC</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One Elastic IP address (IPv4) per private IPv4 address</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One public IPv4 address</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One or more IPv6 addresses</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One or more security groups</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A MAC address</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A source/destination check flag</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A description</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lang="en" sz="900">
                <a:solidFill>
                  <a:srgbClr val="444444"/>
                </a:solidFill>
                <a:highlight>
                  <a:srgbClr val="FFFFFF"/>
                </a:highlight>
                <a:latin typeface="Droid Sans"/>
                <a:ea typeface="Droid Sans"/>
                <a:cs typeface="Droid Sans"/>
                <a:sym typeface="Droid Sans"/>
              </a:rPr>
              <a:t>You can create a network interface, attach it to an instance, detach it from an instance, and attach it to another instance. The attributes of a network interface follow it as it's attached or detached from an instance and reattached to another instance. When you move a network interface from one instance to another, network traffic is redirected to the new instance. You can also modify the attributes of your network interface, including changing its security groups and managing its IP addresses.</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lang="en" sz="900">
                <a:solidFill>
                  <a:srgbClr val="444444"/>
                </a:solidFill>
                <a:highlight>
                  <a:srgbClr val="FFFFFF"/>
                </a:highlight>
                <a:latin typeface="Droid Sans"/>
                <a:ea typeface="Droid Sans"/>
                <a:cs typeface="Droid Sans"/>
                <a:sym typeface="Droid Sans"/>
              </a:rPr>
              <a:t>Every instance in a VPC has a default network interface, called the </a:t>
            </a:r>
            <a:r>
              <a:rPr i="1" lang="en" sz="900">
                <a:solidFill>
                  <a:srgbClr val="0000FF"/>
                </a:solidFill>
                <a:highlight>
                  <a:srgbClr val="FFFFFF"/>
                </a:highlight>
                <a:latin typeface="Droid Sans"/>
                <a:ea typeface="Droid Sans"/>
                <a:cs typeface="Droid Sans"/>
                <a:sym typeface="Droid Sans"/>
              </a:rPr>
              <a:t>primary network interface</a:t>
            </a:r>
            <a:r>
              <a:rPr lang="en" sz="900">
                <a:solidFill>
                  <a:srgbClr val="0000FF"/>
                </a:solidFill>
                <a:highlight>
                  <a:srgbClr val="FFFFFF"/>
                </a:highlight>
                <a:latin typeface="Droid Sans"/>
                <a:ea typeface="Droid Sans"/>
                <a:cs typeface="Droid Sans"/>
                <a:sym typeface="Droid Sans"/>
              </a:rPr>
              <a:t> (eth0). You cannot detach a primary network interface </a:t>
            </a:r>
            <a:r>
              <a:rPr lang="en" sz="900">
                <a:solidFill>
                  <a:srgbClr val="444444"/>
                </a:solidFill>
                <a:highlight>
                  <a:srgbClr val="FFFFFF"/>
                </a:highlight>
                <a:latin typeface="Droid Sans"/>
                <a:ea typeface="Droid Sans"/>
                <a:cs typeface="Droid Sans"/>
                <a:sym typeface="Droid Sans"/>
              </a:rPr>
              <a:t>from an instance. You can create and attach additional network interfaces. The maximum number of network interfaces that you can use varies by instance type.</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1200"/>
              </a:spcAft>
              <a:buNone/>
            </a:pPr>
            <a:r>
              <a:t/>
            </a:r>
            <a:endParaRPr sz="1000">
              <a:solidFill>
                <a:srgbClr val="444444"/>
              </a:solidFill>
              <a:highlight>
                <a:srgbClr val="FFFFFF"/>
              </a:highlight>
              <a:latin typeface="Droid Sans"/>
              <a:ea typeface="Droid Sans"/>
              <a:cs typeface="Droid Sans"/>
              <a:sym typeface="Droid Sans"/>
            </a:endParaRPr>
          </a:p>
        </p:txBody>
      </p:sp>
      <p:sp>
        <p:nvSpPr>
          <p:cNvPr id="144" name="Google Shape;144;p28"/>
          <p:cNvSpPr txBox="1"/>
          <p:nvPr/>
        </p:nvSpPr>
        <p:spPr>
          <a:xfrm>
            <a:off x="3429000" y="381000"/>
            <a:ext cx="5715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900">
                <a:solidFill>
                  <a:srgbClr val="CC6600"/>
                </a:solidFill>
                <a:highlight>
                  <a:srgbClr val="FFFFFF"/>
                </a:highlight>
                <a:latin typeface="Droid Sans"/>
                <a:ea typeface="Droid Sans"/>
                <a:cs typeface="Droid Sans"/>
                <a:sym typeface="Droid Sans"/>
              </a:rPr>
              <a:t>Best Practices for Configuring Network Interfaces</a:t>
            </a:r>
            <a:endParaRPr b="1" sz="900">
              <a:solidFill>
                <a:srgbClr val="CC6600"/>
              </a:solidFill>
              <a:highlight>
                <a:srgbClr val="FFFFFF"/>
              </a:highlight>
              <a:latin typeface="Droid Sans"/>
              <a:ea typeface="Droid Sans"/>
              <a:cs typeface="Droid Sans"/>
              <a:sym typeface="Droid Sans"/>
            </a:endParaRPr>
          </a:p>
          <a:p>
            <a:pPr indent="-102869" lvl="0" marL="182880" rtl="0" algn="l">
              <a:lnSpc>
                <a:spcPct val="100000"/>
              </a:lnSpc>
              <a:spcBef>
                <a:spcPts val="140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You can attach a network interface to an instance when it's running (hot attach), when it's stopped (warm attach), or when the instance is being launched (cold attach).</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100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You can detach secondary network interfaces when the instance is running or stopped. However, you can't detach the primary network interface (eth0).</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1000"/>
              </a:spcBef>
              <a:spcAft>
                <a:spcPts val="0"/>
              </a:spcAft>
              <a:buClr>
                <a:srgbClr val="9900FF"/>
              </a:buClr>
              <a:buSzPts val="900"/>
              <a:buFont typeface="Droid Sans"/>
              <a:buChar char="●"/>
            </a:pPr>
            <a:r>
              <a:rPr lang="en" sz="900">
                <a:solidFill>
                  <a:srgbClr val="9900FF"/>
                </a:solidFill>
                <a:highlight>
                  <a:srgbClr val="FFFFFF"/>
                </a:highlight>
                <a:latin typeface="Droid Sans"/>
                <a:ea typeface="Droid Sans"/>
                <a:cs typeface="Droid Sans"/>
                <a:sym typeface="Droid Sans"/>
              </a:rPr>
              <a:t>You can move a network interface from one instance to another, if the instances are in the same Availability Zone and VPC but in different subnets.</a:t>
            </a:r>
            <a:endParaRPr sz="900">
              <a:solidFill>
                <a:srgbClr val="9900FF"/>
              </a:solidFill>
              <a:highlight>
                <a:srgbClr val="FFFFFF"/>
              </a:highlight>
              <a:latin typeface="Droid Sans"/>
              <a:ea typeface="Droid Sans"/>
              <a:cs typeface="Droid Sans"/>
              <a:sym typeface="Droid Sans"/>
            </a:endParaRPr>
          </a:p>
          <a:p>
            <a:pPr indent="-102869" lvl="0" marL="182880" rtl="0" algn="l">
              <a:lnSpc>
                <a:spcPct val="100000"/>
              </a:lnSpc>
              <a:spcBef>
                <a:spcPts val="100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Launching an Amazon Linux or Windows Server instance with multiple network interfaces automatically configures interfaces, private IPv4 addresses, and route tables on the operating system of the instance.</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100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A warm or hot attach of an additional network interface may require you to manually bring up the second interface, configure the private IPv4 address, and modify the route table accordingly. Instances running Amazon Linux or Windows Server automatically recognize the warm or hot attach and configure themselves.</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100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Attaching another network interface to an instance (for example, a NIC teaming configuration) cannot be used as a method to increase or double the network bandwidth to or from the dual-homed instance.</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120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If you attach two or more network interfaces from the same subnet to an instance, you may encounter networking issues such as asymmetric routing. If possible, use a secondary private IPv4 address on the primary network interface instead.</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400"/>
              </a:spcBef>
              <a:spcAft>
                <a:spcPts val="0"/>
              </a:spcAft>
              <a:buNone/>
            </a:pPr>
            <a:r>
              <a:rPr b="1" lang="en" sz="900">
                <a:solidFill>
                  <a:srgbClr val="CC6600"/>
                </a:solidFill>
                <a:highlight>
                  <a:srgbClr val="FFFFFF"/>
                </a:highlight>
                <a:latin typeface="Droid Sans"/>
                <a:ea typeface="Droid Sans"/>
                <a:cs typeface="Droid Sans"/>
                <a:sym typeface="Droid Sans"/>
              </a:rPr>
              <a:t>Scenarios for Network Interfaces: </a:t>
            </a:r>
            <a:r>
              <a:rPr lang="en" sz="900">
                <a:solidFill>
                  <a:srgbClr val="444444"/>
                </a:solidFill>
                <a:highlight>
                  <a:srgbClr val="FFFFFF"/>
                </a:highlight>
                <a:latin typeface="Droid Sans"/>
                <a:ea typeface="Droid Sans"/>
                <a:cs typeface="Droid Sans"/>
                <a:sym typeface="Droid Sans"/>
              </a:rPr>
              <a:t>Attaching multiple network interfaces to an instance is useful when you want to:</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Create a management network.</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Use network and security appliances in your VPC.</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Create dual-homed instances with workloads/roles on distinct subnets.</a:t>
            </a:r>
            <a:endParaRPr sz="900">
              <a:solidFill>
                <a:srgbClr val="444444"/>
              </a:solidFill>
              <a:highlight>
                <a:srgbClr val="FFFFFF"/>
              </a:highlight>
              <a:latin typeface="Droid Sans"/>
              <a:ea typeface="Droid Sans"/>
              <a:cs typeface="Droid Sans"/>
              <a:sym typeface="Droid Sans"/>
            </a:endParaRPr>
          </a:p>
          <a:p>
            <a:pPr indent="-285750" lvl="0" marL="457200" rtl="0" algn="l">
              <a:lnSpc>
                <a:spcPct val="100000"/>
              </a:lnSpc>
              <a:spcBef>
                <a:spcPts val="0"/>
              </a:spcBef>
              <a:spcAft>
                <a:spcPts val="0"/>
              </a:spcAft>
              <a:buClr>
                <a:srgbClr val="444444"/>
              </a:buClr>
              <a:buSzPts val="900"/>
              <a:buFont typeface="Droid Sans"/>
              <a:buChar char="●"/>
            </a:pPr>
            <a:r>
              <a:rPr lang="en" sz="900">
                <a:solidFill>
                  <a:srgbClr val="444444"/>
                </a:solidFill>
                <a:highlight>
                  <a:srgbClr val="FFFFFF"/>
                </a:highlight>
                <a:latin typeface="Droid Sans"/>
                <a:ea typeface="Droid Sans"/>
                <a:cs typeface="Droid Sans"/>
                <a:sym typeface="Droid Sans"/>
              </a:rPr>
              <a:t>Create a low-budget, high-availability solution.</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1200"/>
              </a:spcAft>
              <a:buNone/>
            </a:pPr>
            <a:r>
              <a:t/>
            </a:r>
            <a:endParaRPr sz="900">
              <a:solidFill>
                <a:srgbClr val="444444"/>
              </a:solidFill>
              <a:highlight>
                <a:srgbClr val="FFFFFF"/>
              </a:highlight>
              <a:latin typeface="Droid Sans"/>
              <a:ea typeface="Droid Sans"/>
              <a:cs typeface="Droid Sans"/>
              <a:sym typeface="Droid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4"/>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Blue green techniques</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https://d1.awsstatic.com/whitepapers/AWS_Blue_Green_Deployments.pdf#page=29</a:t>
            </a:r>
            <a:endParaRPr sz="1000">
              <a:solidFill>
                <a:schemeClr val="hlink"/>
              </a:solidFill>
              <a:latin typeface="Roboto Mono"/>
              <a:ea typeface="Roboto Mono"/>
              <a:cs typeface="Roboto Mono"/>
              <a:sym typeface="Roboto Mono"/>
            </a:endParaRPr>
          </a:p>
        </p:txBody>
      </p:sp>
      <p:sp>
        <p:nvSpPr>
          <p:cNvPr id="424" name="Google Shape;424;p64"/>
          <p:cNvSpPr txBox="1"/>
          <p:nvPr/>
        </p:nvSpPr>
        <p:spPr>
          <a:xfrm>
            <a:off x="0" y="838200"/>
            <a:ext cx="4957800" cy="30000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SzPts val="1200"/>
              <a:buFont typeface="Roboto Mono"/>
              <a:buAutoNum type="arabicPeriod"/>
            </a:pPr>
            <a:r>
              <a:rPr lang="en" sz="1200">
                <a:latin typeface="Roboto Mono"/>
                <a:ea typeface="Roboto Mono"/>
                <a:cs typeface="Roboto Mono"/>
                <a:sym typeface="Roboto Mono"/>
              </a:rPr>
              <a:t>Update DNS Routing with Amazon Route 53</a:t>
            </a:r>
            <a:endParaRPr sz="1200">
              <a:latin typeface="Roboto Mono"/>
              <a:ea typeface="Roboto Mono"/>
              <a:cs typeface="Roboto Mono"/>
              <a:sym typeface="Roboto Mono"/>
            </a:endParaRPr>
          </a:p>
          <a:p>
            <a:pPr indent="-285750" lvl="0" marL="457200" rtl="0" algn="l">
              <a:spcBef>
                <a:spcPts val="0"/>
              </a:spcBef>
              <a:spcAft>
                <a:spcPts val="0"/>
              </a:spcAft>
              <a:buSzPts val="900"/>
              <a:buFont typeface="Roboto Mono"/>
              <a:buChar char="-"/>
            </a:pPr>
            <a:r>
              <a:rPr lang="en" sz="900">
                <a:latin typeface="Roboto Mono"/>
                <a:ea typeface="Roboto Mono"/>
                <a:cs typeface="Roboto Mono"/>
                <a:sym typeface="Roboto Mono"/>
              </a:rPr>
              <a:t>Switch all traffic or use weighted routing policy for canary deployment</a:t>
            </a:r>
            <a:endParaRPr sz="9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t/>
            </a:r>
            <a:endParaRPr sz="1000">
              <a:latin typeface="Roboto Mono"/>
              <a:ea typeface="Roboto Mono"/>
              <a:cs typeface="Roboto Mono"/>
              <a:sym typeface="Roboto Mono"/>
            </a:endParaRPr>
          </a:p>
          <a:p>
            <a:pPr indent="-121920" lvl="0" marL="274320" rtl="0" algn="l">
              <a:spcBef>
                <a:spcPts val="0"/>
              </a:spcBef>
              <a:spcAft>
                <a:spcPts val="0"/>
              </a:spcAft>
              <a:buSzPts val="1200"/>
              <a:buFont typeface="Roboto Mono"/>
              <a:buAutoNum type="arabicPeriod"/>
            </a:pPr>
            <a:r>
              <a:rPr lang="en" sz="1200">
                <a:latin typeface="Roboto Mono"/>
                <a:ea typeface="Roboto Mono"/>
                <a:cs typeface="Roboto Mono"/>
                <a:sym typeface="Roboto Mono"/>
              </a:rPr>
              <a:t>Swap the Auto Scaling Group Behind Elastic Load Balancer</a:t>
            </a:r>
            <a:endParaRPr sz="1200">
              <a:latin typeface="Roboto Mono"/>
              <a:ea typeface="Roboto Mono"/>
              <a:cs typeface="Roboto Mono"/>
              <a:sym typeface="Roboto Mono"/>
            </a:endParaRPr>
          </a:p>
          <a:p>
            <a:pPr indent="-285750" lvl="0" marL="457200" marR="0" rtl="0" algn="l">
              <a:lnSpc>
                <a:spcPct val="100000"/>
              </a:lnSpc>
              <a:spcBef>
                <a:spcPts val="0"/>
              </a:spcBef>
              <a:spcAft>
                <a:spcPts val="0"/>
              </a:spcAft>
              <a:buSzPts val="900"/>
              <a:buFont typeface="Roboto Mono"/>
              <a:buChar char="-"/>
            </a:pPr>
            <a:r>
              <a:rPr lang="en" sz="900">
                <a:latin typeface="Roboto Mono"/>
                <a:ea typeface="Roboto Mono"/>
                <a:cs typeface="Roboto Mono"/>
                <a:sym typeface="Roboto Mono"/>
              </a:rPr>
              <a:t>Attach a new green ASG , adjust the traffic at ALB to route to new ASG. As soon as the green group is scaled up without issues, you can decommission the blue group by adjusting the group size to zero.</a:t>
            </a:r>
            <a:endParaRPr sz="900">
              <a:latin typeface="Roboto Mono"/>
              <a:ea typeface="Roboto Mono"/>
              <a:cs typeface="Roboto Mono"/>
              <a:sym typeface="Roboto Mono"/>
            </a:endParaRPr>
          </a:p>
          <a:p>
            <a:pPr indent="-292100" lvl="0" marL="457200" marR="0" rtl="0" algn="l">
              <a:lnSpc>
                <a:spcPct val="100000"/>
              </a:lnSpc>
              <a:spcBef>
                <a:spcPts val="0"/>
              </a:spcBef>
              <a:spcAft>
                <a:spcPts val="0"/>
              </a:spcAft>
              <a:buSzPts val="1000"/>
              <a:buFont typeface="Roboto Mono"/>
              <a:buChar char="-"/>
            </a:pPr>
            <a:r>
              <a:t/>
            </a:r>
            <a:endParaRPr sz="1000">
              <a:latin typeface="Roboto Mono"/>
              <a:ea typeface="Roboto Mono"/>
              <a:cs typeface="Roboto Mono"/>
              <a:sym typeface="Roboto Mono"/>
            </a:endParaRPr>
          </a:p>
          <a:p>
            <a:pPr indent="-121920" lvl="0" marL="274320" rtl="0" algn="l">
              <a:spcBef>
                <a:spcPts val="0"/>
              </a:spcBef>
              <a:spcAft>
                <a:spcPts val="0"/>
              </a:spcAft>
              <a:buSzPts val="1200"/>
              <a:buFont typeface="Roboto Mono"/>
              <a:buAutoNum type="arabicPeriod"/>
            </a:pPr>
            <a:r>
              <a:rPr lang="en" sz="1200">
                <a:latin typeface="Roboto Mono"/>
                <a:ea typeface="Roboto Mono"/>
                <a:cs typeface="Roboto Mono"/>
                <a:sym typeface="Roboto Mono"/>
              </a:rPr>
              <a:t>Update Auto Scaling Group Launch Configurations</a:t>
            </a:r>
            <a:endParaRPr sz="1200">
              <a:latin typeface="Roboto Mono"/>
              <a:ea typeface="Roboto Mono"/>
              <a:cs typeface="Roboto Mono"/>
              <a:sym typeface="Roboto Mono"/>
            </a:endParaRPr>
          </a:p>
          <a:p>
            <a:pPr indent="-285750" lvl="0" marL="457200" rtl="0" algn="l">
              <a:spcBef>
                <a:spcPts val="0"/>
              </a:spcBef>
              <a:spcAft>
                <a:spcPts val="0"/>
              </a:spcAft>
              <a:buSzPts val="900"/>
              <a:buFont typeface="Roboto Mono"/>
              <a:buChar char="-"/>
            </a:pPr>
            <a:r>
              <a:rPr lang="en" sz="900">
                <a:latin typeface="Roboto Mono"/>
                <a:ea typeface="Roboto Mono"/>
                <a:cs typeface="Roboto Mono"/>
                <a:sym typeface="Roboto Mono"/>
              </a:rPr>
              <a:t>Replace the existing launch configuration with a new one. After a new launch configuration is in place, any new instances that are launched use the new launch configuration parameters, but existing instances are not affected. </a:t>
            </a:r>
            <a:endParaRPr sz="900">
              <a:latin typeface="Roboto Mono"/>
              <a:ea typeface="Roboto Mono"/>
              <a:cs typeface="Roboto Mono"/>
              <a:sym typeface="Roboto Mono"/>
            </a:endParaRPr>
          </a:p>
          <a:p>
            <a:pPr indent="-285750" lvl="0" marL="457200" rtl="0" algn="l">
              <a:spcBef>
                <a:spcPts val="0"/>
              </a:spcBef>
              <a:spcAft>
                <a:spcPts val="0"/>
              </a:spcAft>
              <a:buSzPts val="900"/>
              <a:buFont typeface="Roboto Mono"/>
              <a:buChar char="-"/>
            </a:pPr>
            <a:r>
              <a:rPr lang="en" sz="900">
                <a:latin typeface="Roboto Mono"/>
                <a:ea typeface="Roboto Mono"/>
                <a:cs typeface="Roboto Mono"/>
                <a:sym typeface="Roboto Mono"/>
              </a:rPr>
              <a:t>When Auto Scaling removes instances (referred to as scaling in) from the group, the default termination policy is to remove instances with the oldest launch configuration. </a:t>
            </a:r>
            <a:endParaRPr sz="900">
              <a:latin typeface="Roboto Mono"/>
              <a:ea typeface="Roboto Mono"/>
              <a:cs typeface="Roboto Mono"/>
              <a:sym typeface="Roboto Mono"/>
            </a:endParaRPr>
          </a:p>
          <a:p>
            <a:pPr indent="-121920" lvl="0" marL="274320" rtl="0" algn="l">
              <a:spcBef>
                <a:spcPts val="1000"/>
              </a:spcBef>
              <a:spcAft>
                <a:spcPts val="0"/>
              </a:spcAft>
              <a:buSzPts val="1200"/>
              <a:buFont typeface="Roboto Mono"/>
              <a:buAutoNum type="arabicPeriod"/>
            </a:pPr>
            <a:r>
              <a:rPr lang="en" sz="1200">
                <a:latin typeface="Roboto Mono"/>
                <a:ea typeface="Roboto Mono"/>
                <a:cs typeface="Roboto Mono"/>
                <a:sym typeface="Roboto Mono"/>
              </a:rPr>
              <a:t>Swap the Environment of an Elastic Beanstalk Application</a:t>
            </a:r>
            <a:endParaRPr sz="1200">
              <a:latin typeface="Roboto Mono"/>
              <a:ea typeface="Roboto Mono"/>
              <a:cs typeface="Roboto Mono"/>
              <a:sym typeface="Roboto Mono"/>
            </a:endParaRPr>
          </a:p>
          <a:p>
            <a:pPr indent="0" lvl="0" marL="457200" rtl="0" algn="l">
              <a:spcBef>
                <a:spcPts val="0"/>
              </a:spcBef>
              <a:spcAft>
                <a:spcPts val="0"/>
              </a:spcAft>
              <a:buNone/>
            </a:pPr>
            <a:r>
              <a:rPr lang="en" sz="1200">
                <a:latin typeface="Roboto Mono"/>
                <a:ea typeface="Roboto Mono"/>
                <a:cs typeface="Roboto Mono"/>
                <a:sym typeface="Roboto Mono"/>
              </a:rPr>
              <a:t>- </a:t>
            </a:r>
            <a:r>
              <a:rPr lang="en" sz="900">
                <a:latin typeface="Roboto Mono"/>
                <a:ea typeface="Roboto Mono"/>
                <a:cs typeface="Roboto Mono"/>
                <a:sym typeface="Roboto Mono"/>
              </a:rPr>
              <a:t>Swap Environment URLs in R53</a:t>
            </a:r>
            <a:endParaRPr sz="900">
              <a:latin typeface="Roboto Mono"/>
              <a:ea typeface="Roboto Mono"/>
              <a:cs typeface="Roboto Mono"/>
              <a:sym typeface="Roboto Mono"/>
            </a:endParaRPr>
          </a:p>
          <a:p>
            <a:pPr indent="-121920" lvl="0" marL="274320" rtl="0" algn="l">
              <a:spcBef>
                <a:spcPts val="1000"/>
              </a:spcBef>
              <a:spcAft>
                <a:spcPts val="0"/>
              </a:spcAft>
              <a:buSzPts val="1200"/>
              <a:buFont typeface="Roboto Mono"/>
              <a:buAutoNum type="arabicPeriod"/>
            </a:pPr>
            <a:r>
              <a:rPr lang="en" sz="1200">
                <a:latin typeface="Roboto Mono"/>
                <a:ea typeface="Roboto Mono"/>
                <a:cs typeface="Roboto Mono"/>
                <a:sym typeface="Roboto Mono"/>
              </a:rPr>
              <a:t>Clone a Stack in AWS OpsWorks and Update DNS</a:t>
            </a:r>
            <a:endParaRPr sz="1200">
              <a:latin typeface="Roboto Mono"/>
              <a:ea typeface="Roboto Mono"/>
              <a:cs typeface="Roboto Mono"/>
              <a:sym typeface="Roboto Mono"/>
            </a:endParaRPr>
          </a:p>
          <a:p>
            <a:pPr indent="0" lvl="0" marL="457200" rtl="0" algn="l">
              <a:spcBef>
                <a:spcPts val="0"/>
              </a:spcBef>
              <a:spcAft>
                <a:spcPts val="0"/>
              </a:spcAft>
              <a:buNone/>
            </a:pPr>
            <a:r>
              <a:rPr lang="en" sz="900">
                <a:latin typeface="Roboto Mono"/>
                <a:ea typeface="Roboto Mono"/>
                <a:cs typeface="Roboto Mono"/>
                <a:sym typeface="Roboto Mono"/>
              </a:rPr>
              <a:t>- Clone a new Opsworks (green) stack, switch R53 or weighted</a:t>
            </a:r>
            <a:endParaRPr sz="900">
              <a:latin typeface="Roboto Mono"/>
              <a:ea typeface="Roboto Mono"/>
              <a:cs typeface="Roboto Mono"/>
              <a:sym typeface="Roboto Mono"/>
            </a:endParaRPr>
          </a:p>
          <a:p>
            <a:pPr indent="0" lvl="0" marL="0" rtl="0" algn="l">
              <a:spcBef>
                <a:spcPts val="0"/>
              </a:spcBef>
              <a:spcAft>
                <a:spcPts val="1000"/>
              </a:spcAft>
              <a:buNone/>
            </a:pPr>
            <a:r>
              <a:t/>
            </a:r>
            <a:endParaRPr sz="1200">
              <a:latin typeface="Roboto Mono"/>
              <a:ea typeface="Roboto Mono"/>
              <a:cs typeface="Roboto Mono"/>
              <a:sym typeface="Roboto Mono"/>
            </a:endParaRPr>
          </a:p>
        </p:txBody>
      </p:sp>
      <p:pic>
        <p:nvPicPr>
          <p:cNvPr id="425" name="Google Shape;425;p64"/>
          <p:cNvPicPr preferRelativeResize="0"/>
          <p:nvPr/>
        </p:nvPicPr>
        <p:blipFill>
          <a:blip r:embed="rId4">
            <a:alphaModFix/>
          </a:blip>
          <a:stretch>
            <a:fillRect/>
          </a:stretch>
        </p:blipFill>
        <p:spPr>
          <a:xfrm>
            <a:off x="6165575" y="136724"/>
            <a:ext cx="2826025" cy="2159925"/>
          </a:xfrm>
          <a:prstGeom prst="rect">
            <a:avLst/>
          </a:prstGeom>
          <a:noFill/>
          <a:ln>
            <a:noFill/>
          </a:ln>
        </p:spPr>
      </p:pic>
      <p:pic>
        <p:nvPicPr>
          <p:cNvPr id="426" name="Google Shape;426;p64"/>
          <p:cNvPicPr preferRelativeResize="0"/>
          <p:nvPr/>
        </p:nvPicPr>
        <p:blipFill>
          <a:blip r:embed="rId5">
            <a:alphaModFix/>
          </a:blip>
          <a:stretch>
            <a:fillRect/>
          </a:stretch>
        </p:blipFill>
        <p:spPr>
          <a:xfrm>
            <a:off x="4729200" y="1077449"/>
            <a:ext cx="1811211" cy="2542051"/>
          </a:xfrm>
          <a:prstGeom prst="rect">
            <a:avLst/>
          </a:prstGeom>
          <a:noFill/>
          <a:ln>
            <a:noFill/>
          </a:ln>
        </p:spPr>
      </p:pic>
      <p:pic>
        <p:nvPicPr>
          <p:cNvPr id="427" name="Google Shape;427;p64"/>
          <p:cNvPicPr preferRelativeResize="0"/>
          <p:nvPr/>
        </p:nvPicPr>
        <p:blipFill>
          <a:blip r:embed="rId6">
            <a:alphaModFix/>
          </a:blip>
          <a:stretch>
            <a:fillRect/>
          </a:stretch>
        </p:blipFill>
        <p:spPr>
          <a:xfrm>
            <a:off x="6498575" y="2916000"/>
            <a:ext cx="2645426" cy="192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9"/>
          <p:cNvSpPr txBox="1"/>
          <p:nvPr>
            <p:ph idx="4294967295" type="title"/>
          </p:nvPr>
        </p:nvSpPr>
        <p:spPr>
          <a:xfrm>
            <a:off x="311700" y="250800"/>
            <a:ext cx="7738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Reserved Instances</a:t>
            </a:r>
            <a:endParaRPr sz="1800"/>
          </a:p>
          <a:p>
            <a:pPr indent="0" lvl="0" marL="0" rtl="0" algn="l">
              <a:lnSpc>
                <a:spcPct val="100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https://docs.aws.amazon.com/AWSEC2/latest/UserGuide/ec2-reserved-instances.html</a:t>
            </a:r>
            <a:endParaRPr sz="18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800"/>
          </a:p>
        </p:txBody>
      </p:sp>
      <p:sp>
        <p:nvSpPr>
          <p:cNvPr id="150" name="Google Shape;150;p29"/>
          <p:cNvSpPr txBox="1"/>
          <p:nvPr/>
        </p:nvSpPr>
        <p:spPr>
          <a:xfrm>
            <a:off x="228600" y="762000"/>
            <a:ext cx="82134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Reserved Instances provide you with a significant discount compared to On-Demand Instance pricing. Reserved Instances are not physical instances, but rather a billing discount applied to the use of On-Demand Instances in your account. These On-Demand Instances must match certain attributes in order to benefit from the billing discount. The following diagram shows a basic overview of purchasing and using Reserved Instances.</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rPr lang="en" sz="900">
                <a:solidFill>
                  <a:srgbClr val="444444"/>
                </a:solidFill>
                <a:highlight>
                  <a:srgbClr val="FFFFFF"/>
                </a:highlight>
                <a:latin typeface="Roboto Mono"/>
                <a:ea typeface="Roboto Mono"/>
                <a:cs typeface="Roboto Mono"/>
                <a:sym typeface="Roboto Mono"/>
              </a:rPr>
              <a:t>I</a:t>
            </a:r>
            <a:r>
              <a:rPr lang="en" sz="900">
                <a:solidFill>
                  <a:srgbClr val="444444"/>
                </a:solidFill>
                <a:highlight>
                  <a:srgbClr val="FFFFFF"/>
                </a:highlight>
                <a:latin typeface="Roboto Mono"/>
                <a:ea typeface="Roboto Mono"/>
                <a:cs typeface="Roboto Mono"/>
                <a:sym typeface="Roboto Mono"/>
              </a:rPr>
              <a:t>n this scenario, you have a running On-Demand Instance (T2) in your account, for which you're currently paying On-Demand rates. You purchase a Reserved Instance that matches the attributes of your running instance, and the billing benefit is immediately applied. Next, you purchase a Reserved Instance for a C4 instance. You do not have any running instances in your account that match the attributes of this Reserved Instance. In the final step, you launch an instance that matches the attributes of the C4 Reserved Instance, and the billing benefit is immediately applied.</a:t>
            </a:r>
            <a:endParaRPr sz="900">
              <a:solidFill>
                <a:srgbClr val="444444"/>
              </a:solidFill>
              <a:highlight>
                <a:srgbClr val="FFFFFF"/>
              </a:highlight>
              <a:latin typeface="Roboto Mono"/>
              <a:ea typeface="Roboto Mono"/>
              <a:cs typeface="Roboto Mono"/>
              <a:sym typeface="Roboto Mono"/>
            </a:endParaRPr>
          </a:p>
        </p:txBody>
      </p:sp>
      <p:pic>
        <p:nvPicPr>
          <p:cNvPr id="151" name="Google Shape;151;p29"/>
          <p:cNvPicPr preferRelativeResize="0"/>
          <p:nvPr/>
        </p:nvPicPr>
        <p:blipFill>
          <a:blip r:embed="rId4">
            <a:alphaModFix/>
          </a:blip>
          <a:stretch>
            <a:fillRect/>
          </a:stretch>
        </p:blipFill>
        <p:spPr>
          <a:xfrm>
            <a:off x="3533775" y="2490798"/>
            <a:ext cx="5614651" cy="1976650"/>
          </a:xfrm>
          <a:prstGeom prst="rect">
            <a:avLst/>
          </a:prstGeom>
          <a:noFill/>
          <a:ln>
            <a:noFill/>
          </a:ln>
        </p:spPr>
      </p:pic>
      <p:sp>
        <p:nvSpPr>
          <p:cNvPr id="152" name="Google Shape;152;p29"/>
          <p:cNvSpPr txBox="1"/>
          <p:nvPr/>
        </p:nvSpPr>
        <p:spPr>
          <a:xfrm>
            <a:off x="0" y="2356600"/>
            <a:ext cx="3657000" cy="27009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900">
                <a:solidFill>
                  <a:srgbClr val="444444"/>
                </a:solidFill>
                <a:highlight>
                  <a:srgbClr val="FFFFFF"/>
                </a:highlight>
                <a:latin typeface="Roboto Mono"/>
                <a:ea typeface="Roboto Mono"/>
                <a:cs typeface="Roboto Mono"/>
                <a:sym typeface="Roboto Mono"/>
              </a:rPr>
              <a:t>Key Variables That Determine Reserved Instance Pricing:</a:t>
            </a:r>
            <a:endParaRPr b="1" sz="900">
              <a:solidFill>
                <a:srgbClr val="444444"/>
              </a:solidFill>
              <a:highlight>
                <a:srgbClr val="FFFFFF"/>
              </a:highlight>
              <a:latin typeface="Roboto Mono"/>
              <a:ea typeface="Roboto Mono"/>
              <a:cs typeface="Roboto Mono"/>
              <a:sym typeface="Roboto Mono"/>
            </a:endParaRPr>
          </a:p>
          <a:p>
            <a:pPr indent="-102869" lvl="0" marL="182880" rtl="0" algn="l">
              <a:spcBef>
                <a:spcPts val="1200"/>
              </a:spcBef>
              <a:spcAft>
                <a:spcPts val="0"/>
              </a:spcAft>
              <a:buClr>
                <a:srgbClr val="444444"/>
              </a:buClr>
              <a:buSzPts val="900"/>
              <a:buFont typeface="Roboto Mono"/>
              <a:buAutoNum type="arabicPeriod"/>
            </a:pPr>
            <a:r>
              <a:rPr b="1" lang="en" sz="900">
                <a:solidFill>
                  <a:srgbClr val="444444"/>
                </a:solidFill>
                <a:highlight>
                  <a:srgbClr val="FFFFFF"/>
                </a:highlight>
                <a:latin typeface="Roboto Mono"/>
                <a:ea typeface="Roboto Mono"/>
                <a:cs typeface="Roboto Mono"/>
                <a:sym typeface="Roboto Mono"/>
              </a:rPr>
              <a:t>Instance type</a:t>
            </a:r>
            <a:r>
              <a:rPr lang="en" sz="900">
                <a:solidFill>
                  <a:srgbClr val="444444"/>
                </a:solidFill>
                <a:highlight>
                  <a:srgbClr val="FFFFFF"/>
                </a:highlight>
                <a:latin typeface="Roboto Mono"/>
                <a:ea typeface="Roboto Mono"/>
                <a:cs typeface="Roboto Mono"/>
                <a:sym typeface="Roboto Mono"/>
              </a:rPr>
              <a:t>: For example, m4.large. This is composed of the instance family (m4) and the instance size (large).</a:t>
            </a:r>
            <a:endParaRPr sz="900">
              <a:solidFill>
                <a:srgbClr val="444444"/>
              </a:solidFill>
              <a:highlight>
                <a:srgbClr val="FFFFFF"/>
              </a:highlight>
              <a:latin typeface="Roboto Mono"/>
              <a:ea typeface="Roboto Mono"/>
              <a:cs typeface="Roboto Mono"/>
              <a:sym typeface="Roboto Mono"/>
            </a:endParaRPr>
          </a:p>
          <a:p>
            <a:pPr indent="-102869" lvl="0" marL="182880" rtl="0" algn="l">
              <a:spcBef>
                <a:spcPts val="0"/>
              </a:spcBef>
              <a:spcAft>
                <a:spcPts val="0"/>
              </a:spcAft>
              <a:buClr>
                <a:srgbClr val="444444"/>
              </a:buClr>
              <a:buSzPts val="900"/>
              <a:buFont typeface="Roboto Mono"/>
              <a:buAutoNum type="arabicPeriod"/>
            </a:pPr>
            <a:r>
              <a:rPr b="1" lang="en" sz="900">
                <a:solidFill>
                  <a:srgbClr val="444444"/>
                </a:solidFill>
                <a:highlight>
                  <a:srgbClr val="FFFFFF"/>
                </a:highlight>
                <a:latin typeface="Roboto Mono"/>
                <a:ea typeface="Roboto Mono"/>
                <a:cs typeface="Roboto Mono"/>
                <a:sym typeface="Roboto Mono"/>
              </a:rPr>
              <a:t>Scope</a:t>
            </a:r>
            <a:r>
              <a:rPr lang="en" sz="900">
                <a:solidFill>
                  <a:srgbClr val="444444"/>
                </a:solidFill>
                <a:highlight>
                  <a:srgbClr val="FFFFFF"/>
                </a:highlight>
                <a:latin typeface="Roboto Mono"/>
                <a:ea typeface="Roboto Mono"/>
                <a:cs typeface="Roboto Mono"/>
                <a:sym typeface="Roboto Mono"/>
              </a:rPr>
              <a:t>: Whether the Reserved Instance applies to a Region (regional Reserved Instance) or specific AZ (zonal Reserved Instance). </a:t>
            </a:r>
            <a:endParaRPr sz="900">
              <a:solidFill>
                <a:srgbClr val="444444"/>
              </a:solidFill>
              <a:highlight>
                <a:srgbClr val="FFFFFF"/>
              </a:highlight>
              <a:latin typeface="Roboto Mono"/>
              <a:ea typeface="Roboto Mono"/>
              <a:cs typeface="Roboto Mono"/>
              <a:sym typeface="Roboto Mono"/>
            </a:endParaRPr>
          </a:p>
          <a:p>
            <a:pPr indent="-102869" lvl="0" marL="182880" rtl="0" algn="l">
              <a:spcBef>
                <a:spcPts val="0"/>
              </a:spcBef>
              <a:spcAft>
                <a:spcPts val="0"/>
              </a:spcAft>
              <a:buClr>
                <a:srgbClr val="444444"/>
              </a:buClr>
              <a:buSzPts val="900"/>
              <a:buFont typeface="Roboto Mono"/>
              <a:buAutoNum type="arabicPeriod"/>
            </a:pPr>
            <a:r>
              <a:rPr b="1" lang="en" sz="900">
                <a:solidFill>
                  <a:srgbClr val="444444"/>
                </a:solidFill>
                <a:highlight>
                  <a:srgbClr val="FFFFFF"/>
                </a:highlight>
                <a:latin typeface="Roboto Mono"/>
                <a:ea typeface="Roboto Mono"/>
                <a:cs typeface="Roboto Mono"/>
                <a:sym typeface="Roboto Mono"/>
              </a:rPr>
              <a:t>Tenancy</a:t>
            </a:r>
            <a:r>
              <a:rPr lang="en" sz="900">
                <a:solidFill>
                  <a:srgbClr val="444444"/>
                </a:solidFill>
                <a:highlight>
                  <a:srgbClr val="FFFFFF"/>
                </a:highlight>
                <a:latin typeface="Roboto Mono"/>
                <a:ea typeface="Roboto Mono"/>
                <a:cs typeface="Roboto Mono"/>
                <a:sym typeface="Roboto Mono"/>
              </a:rPr>
              <a:t>: Whether your instance runs on shared (default) or single-tenant (dedicated) hardware. </a:t>
            </a:r>
            <a:endParaRPr sz="900">
              <a:solidFill>
                <a:srgbClr val="444444"/>
              </a:solidFill>
              <a:highlight>
                <a:srgbClr val="FFFFFF"/>
              </a:highlight>
              <a:latin typeface="Roboto Mono"/>
              <a:ea typeface="Roboto Mono"/>
              <a:cs typeface="Roboto Mono"/>
              <a:sym typeface="Roboto Mono"/>
            </a:endParaRPr>
          </a:p>
          <a:p>
            <a:pPr indent="-102869" lvl="0" marL="182880" rtl="0" algn="l">
              <a:spcBef>
                <a:spcPts val="0"/>
              </a:spcBef>
              <a:spcAft>
                <a:spcPts val="0"/>
              </a:spcAft>
              <a:buClr>
                <a:srgbClr val="444444"/>
              </a:buClr>
              <a:buSzPts val="900"/>
              <a:buFont typeface="Roboto Mono"/>
              <a:buAutoNum type="arabicPeriod"/>
            </a:pPr>
            <a:r>
              <a:rPr b="1" lang="en" sz="900">
                <a:solidFill>
                  <a:srgbClr val="444444"/>
                </a:solidFill>
                <a:highlight>
                  <a:srgbClr val="FFFFFF"/>
                </a:highlight>
                <a:latin typeface="Roboto Mono"/>
                <a:ea typeface="Roboto Mono"/>
                <a:cs typeface="Roboto Mono"/>
                <a:sym typeface="Roboto Mono"/>
              </a:rPr>
              <a:t>Platform</a:t>
            </a:r>
            <a:r>
              <a:rPr lang="en" sz="900">
                <a:solidFill>
                  <a:srgbClr val="444444"/>
                </a:solidFill>
                <a:highlight>
                  <a:srgbClr val="FFFFFF"/>
                </a:highlight>
                <a:latin typeface="Roboto Mono"/>
                <a:ea typeface="Roboto Mono"/>
                <a:cs typeface="Roboto Mono"/>
                <a:sym typeface="Roboto Mono"/>
              </a:rPr>
              <a:t>: The operating system; for example, Windows or Linux/Unix. </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0"/>
          <p:cNvSpPr txBox="1"/>
          <p:nvPr>
            <p:ph idx="4294967295" type="title"/>
          </p:nvPr>
        </p:nvSpPr>
        <p:spPr>
          <a:xfrm>
            <a:off x="311700" y="250800"/>
            <a:ext cx="7738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Reserved instances - </a:t>
            </a:r>
            <a:r>
              <a:rPr lang="en" sz="1800"/>
              <a:t>Standard vs. Convertible Offering Classes</a:t>
            </a:r>
            <a:endParaRPr sz="1800"/>
          </a:p>
          <a:p>
            <a:pPr indent="0" lvl="0" marL="0" rtl="0" algn="l">
              <a:lnSpc>
                <a:spcPct val="100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https://docs.aws.amazon.com/whitepapers/latest/cost-optimization-reservation-models/standard-vs.-convertible-offering-classes.html</a:t>
            </a:r>
            <a:endParaRPr sz="18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800"/>
          </a:p>
        </p:txBody>
      </p:sp>
      <p:graphicFrame>
        <p:nvGraphicFramePr>
          <p:cNvPr id="158" name="Google Shape;158;p30"/>
          <p:cNvGraphicFramePr/>
          <p:nvPr/>
        </p:nvGraphicFramePr>
        <p:xfrm>
          <a:off x="152400" y="1143000"/>
          <a:ext cx="3000000" cy="3000000"/>
        </p:xfrm>
        <a:graphic>
          <a:graphicData uri="http://schemas.openxmlformats.org/drawingml/2006/table">
            <a:tbl>
              <a:tblPr>
                <a:solidFill>
                  <a:srgbClr val="FFFFFF"/>
                </a:solidFill>
                <a:tableStyleId>{7F711F52-7295-417C-9E7F-6962B085CEA4}</a:tableStyleId>
              </a:tblPr>
              <a:tblGrid>
                <a:gridCol w="2748550"/>
                <a:gridCol w="5994600"/>
              </a:tblGrid>
              <a:tr h="212000">
                <a:tc>
                  <a:txBody>
                    <a:bodyPr/>
                    <a:lstStyle/>
                    <a:p>
                      <a:pPr indent="0" lvl="0" marL="0" rtl="0" algn="l">
                        <a:lnSpc>
                          <a:spcPct val="100000"/>
                        </a:lnSpc>
                        <a:spcBef>
                          <a:spcPts val="0"/>
                        </a:spcBef>
                        <a:spcAft>
                          <a:spcPts val="0"/>
                        </a:spcAft>
                        <a:buNone/>
                      </a:pPr>
                      <a:r>
                        <a:rPr b="1" lang="en" sz="1000">
                          <a:solidFill>
                            <a:srgbClr val="333333"/>
                          </a:solidFill>
                          <a:latin typeface="Roboto Mono"/>
                          <a:ea typeface="Roboto Mono"/>
                          <a:cs typeface="Roboto Mono"/>
                          <a:sym typeface="Roboto Mono"/>
                        </a:rPr>
                        <a:t>Standard Reserved Instance</a:t>
                      </a:r>
                      <a:endParaRPr b="1" sz="1000">
                        <a:solidFill>
                          <a:srgbClr val="333333"/>
                        </a:solidFill>
                        <a:latin typeface="Roboto Mono"/>
                        <a:ea typeface="Roboto Mono"/>
                        <a:cs typeface="Roboto Mono"/>
                        <a:sym typeface="Roboto Mono"/>
                      </a:endParaRPr>
                    </a:p>
                  </a:txBody>
                  <a:tcPr marT="47625" marB="47625" marR="47625" marL="476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1000">
                          <a:solidFill>
                            <a:srgbClr val="333333"/>
                          </a:solidFill>
                          <a:latin typeface="Roboto Mono"/>
                          <a:ea typeface="Roboto Mono"/>
                          <a:cs typeface="Roboto Mono"/>
                          <a:sym typeface="Roboto Mono"/>
                        </a:rPr>
                        <a:t>Convertible Reserved Instance</a:t>
                      </a:r>
                      <a:endParaRPr b="1" sz="1000">
                        <a:solidFill>
                          <a:srgbClr val="333333"/>
                        </a:solidFill>
                        <a:latin typeface="Roboto Mono"/>
                        <a:ea typeface="Roboto Mono"/>
                        <a:cs typeface="Roboto Mono"/>
                        <a:sym typeface="Roboto Mono"/>
                      </a:endParaRPr>
                    </a:p>
                  </a:txBody>
                  <a:tcPr marT="47625" marB="47625" marR="47625" marL="476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EEEEEE"/>
                    </a:solidFill>
                  </a:tcPr>
                </a:tc>
              </a:tr>
              <a:tr h="212000">
                <a:tc>
                  <a:txBody>
                    <a:bodyPr/>
                    <a:lstStyle/>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One-year to three-year term</a:t>
                      </a:r>
                      <a:endParaRPr sz="10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One-year to three-year term</a:t>
                      </a:r>
                      <a:endParaRPr sz="10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733825">
                <a:tc>
                  <a:txBody>
                    <a:bodyPr/>
                    <a:lstStyle/>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Enables you to </a:t>
                      </a:r>
                      <a:r>
                        <a:rPr i="1" lang="en" sz="1000">
                          <a:solidFill>
                            <a:srgbClr val="444444"/>
                          </a:solidFill>
                          <a:highlight>
                            <a:srgbClr val="FFFFFF"/>
                          </a:highlight>
                          <a:latin typeface="Roboto Mono"/>
                          <a:ea typeface="Roboto Mono"/>
                          <a:cs typeface="Roboto Mono"/>
                          <a:sym typeface="Roboto Mono"/>
                        </a:rPr>
                        <a:t>modify</a:t>
                      </a:r>
                      <a:r>
                        <a:rPr lang="en" sz="1000">
                          <a:solidFill>
                            <a:srgbClr val="444444"/>
                          </a:solidFill>
                          <a:highlight>
                            <a:srgbClr val="FFFFFF"/>
                          </a:highlight>
                          <a:latin typeface="Roboto Mono"/>
                          <a:ea typeface="Roboto Mono"/>
                          <a:cs typeface="Roboto Mono"/>
                          <a:sym typeface="Roboto Mono"/>
                        </a:rPr>
                        <a:t> AZ, scope, network platform, and instance size (within the same instance type) of your RI </a:t>
                      </a:r>
                      <a:endParaRPr sz="10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Enables you to </a:t>
                      </a:r>
                      <a:r>
                        <a:rPr i="1" lang="en" sz="1000">
                          <a:solidFill>
                            <a:srgbClr val="444444"/>
                          </a:solidFill>
                          <a:highlight>
                            <a:srgbClr val="FFFFFF"/>
                          </a:highlight>
                          <a:latin typeface="Roboto Mono"/>
                          <a:ea typeface="Roboto Mono"/>
                          <a:cs typeface="Roboto Mono"/>
                          <a:sym typeface="Roboto Mono"/>
                        </a:rPr>
                        <a:t>exchange</a:t>
                      </a:r>
                      <a:r>
                        <a:rPr lang="en" sz="1000">
                          <a:solidFill>
                            <a:srgbClr val="444444"/>
                          </a:solidFill>
                          <a:highlight>
                            <a:srgbClr val="FFFFFF"/>
                          </a:highlight>
                          <a:latin typeface="Roboto Mono"/>
                          <a:ea typeface="Roboto Mono"/>
                          <a:cs typeface="Roboto Mono"/>
                          <a:sym typeface="Roboto Mono"/>
                        </a:rPr>
                        <a:t> one or more Convertible Reserved Instances for another Convertible Reserved Instance with new attributes. These attributes include instance family, instance type, platform, scope, and tenancy, if the exchange results in the creation of a RI of equal or greater value. </a:t>
                      </a:r>
                      <a:endParaRPr sz="10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260200">
                <a:tc>
                  <a:txBody>
                    <a:bodyPr/>
                    <a:lstStyle/>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Can be sold in the RI Marketplace.</a:t>
                      </a:r>
                      <a:endParaRPr sz="10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Cannot be sold in the Reserved Instance Marketplace.</a:t>
                      </a:r>
                      <a:endParaRPr sz="10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bl>
          </a:graphicData>
        </a:graphic>
      </p:graphicFrame>
      <p:sp>
        <p:nvSpPr>
          <p:cNvPr id="159" name="Google Shape;159;p30"/>
          <p:cNvSpPr txBox="1"/>
          <p:nvPr/>
        </p:nvSpPr>
        <p:spPr>
          <a:xfrm>
            <a:off x="228600" y="2724150"/>
            <a:ext cx="8607900" cy="22338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Standard RIs typically provide the highest discount levels. One-year Standard RIs provide a similar discount to three-year Convertible RIs.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Convertible Reserved Instances are useful when:</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Purchasing RIs in the payer account instead of a subaccount. You can more easily modify Convertible RIs to meet changing needs across your organization.</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Workloads are likely to change. In this case, a Convertible RI enables you to adapt as needs evolve while still obtaining discounts and capacity reservations.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You want to hedge against possible future price drops.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You don’t want to ask teams to do capacity planning or forecasting.</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You expect compute usage to remain at the committed amount over the commitment period.</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EC2 Spot instances</a:t>
            </a:r>
            <a:endParaRPr/>
          </a:p>
        </p:txBody>
      </p:sp>
      <p:sp>
        <p:nvSpPr>
          <p:cNvPr id="165" name="Google Shape;165;p31"/>
          <p:cNvSpPr txBox="1"/>
          <p:nvPr/>
        </p:nvSpPr>
        <p:spPr>
          <a:xfrm>
            <a:off x="76200" y="762000"/>
            <a:ext cx="3000000" cy="15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Unlike Reserved Instances, Spot Instances do not require an upfront commitment. However, because Spot Instances </a:t>
            </a:r>
            <a:r>
              <a:rPr lang="en" sz="1000">
                <a:solidFill>
                  <a:srgbClr val="0000FF"/>
                </a:solidFill>
                <a:highlight>
                  <a:srgbClr val="FFFFFF"/>
                </a:highlight>
                <a:latin typeface="Roboto Mono"/>
                <a:ea typeface="Roboto Mono"/>
                <a:cs typeface="Roboto Mono"/>
                <a:sym typeface="Roboto Mono"/>
              </a:rPr>
              <a:t>can be terminated if the Spot price exceeds your maximum price or if no capacity is available</a:t>
            </a:r>
            <a:r>
              <a:rPr lang="en" sz="1000">
                <a:solidFill>
                  <a:srgbClr val="444444"/>
                </a:solidFill>
                <a:highlight>
                  <a:srgbClr val="FFFFFF"/>
                </a:highlight>
                <a:latin typeface="Roboto Mono"/>
                <a:ea typeface="Roboto Mono"/>
                <a:cs typeface="Roboto Mono"/>
                <a:sym typeface="Roboto Mono"/>
              </a:rPr>
              <a:t> for the instance type you’ve specified, </a:t>
            </a:r>
            <a:r>
              <a:rPr lang="en" sz="1000">
                <a:solidFill>
                  <a:srgbClr val="0000FF"/>
                </a:solidFill>
                <a:highlight>
                  <a:srgbClr val="FFFFFF"/>
                </a:highlight>
                <a:latin typeface="Roboto Mono"/>
                <a:ea typeface="Roboto Mono"/>
                <a:cs typeface="Roboto Mono"/>
                <a:sym typeface="Roboto Mono"/>
              </a:rPr>
              <a:t>they are best for flexible workloads.</a:t>
            </a:r>
            <a:endParaRPr sz="1000">
              <a:solidFill>
                <a:srgbClr val="0000FF"/>
              </a:solidFill>
              <a:latin typeface="Roboto Mono"/>
              <a:ea typeface="Roboto Mono"/>
              <a:cs typeface="Roboto Mono"/>
              <a:sym typeface="Roboto Mono"/>
            </a:endParaRPr>
          </a:p>
        </p:txBody>
      </p:sp>
      <p:sp>
        <p:nvSpPr>
          <p:cNvPr id="166" name="Google Shape;166;p31"/>
          <p:cNvSpPr txBox="1"/>
          <p:nvPr/>
        </p:nvSpPr>
        <p:spPr>
          <a:xfrm>
            <a:off x="76200" y="2362200"/>
            <a:ext cx="3000000" cy="18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Workloads that </a:t>
            </a:r>
            <a:r>
              <a:rPr lang="en" sz="1000">
                <a:solidFill>
                  <a:srgbClr val="0000FF"/>
                </a:solidFill>
                <a:highlight>
                  <a:srgbClr val="FFFFFF"/>
                </a:highlight>
                <a:latin typeface="Roboto Mono"/>
                <a:ea typeface="Roboto Mono"/>
                <a:cs typeface="Roboto Mono"/>
                <a:sym typeface="Roboto Mono"/>
              </a:rPr>
              <a:t>constantly save data to persistent storage</a:t>
            </a:r>
            <a:r>
              <a:rPr lang="en" sz="1000">
                <a:solidFill>
                  <a:srgbClr val="444444"/>
                </a:solidFill>
                <a:highlight>
                  <a:srgbClr val="FFFFFF"/>
                </a:highlight>
                <a:latin typeface="Roboto Mono"/>
                <a:ea typeface="Roboto Mono"/>
                <a:cs typeface="Roboto Mono"/>
                <a:sym typeface="Roboto Mono"/>
              </a:rPr>
              <a:t>—including S3, EBS, EFS, </a:t>
            </a:r>
            <a:r>
              <a:rPr lang="en" sz="1000">
                <a:solidFill>
                  <a:srgbClr val="E48700"/>
                </a:solidFill>
                <a:highlight>
                  <a:srgbClr val="FFFFFF"/>
                </a:highlight>
                <a:uFill>
                  <a:noFill/>
                </a:uFill>
                <a:latin typeface="Roboto Mono"/>
                <a:ea typeface="Roboto Mono"/>
                <a:cs typeface="Roboto Mono"/>
                <a:sym typeface="Roboto Mono"/>
                <a:hlinkClick r:id="rId3"/>
              </a:rPr>
              <a:t>DynamoDB</a:t>
            </a:r>
            <a:r>
              <a:rPr lang="en" sz="1000">
                <a:solidFill>
                  <a:srgbClr val="444444"/>
                </a:solidFill>
                <a:highlight>
                  <a:srgbClr val="FFFFFF"/>
                </a:highlight>
                <a:latin typeface="Roboto Mono"/>
                <a:ea typeface="Roboto Mono"/>
                <a:cs typeface="Roboto Mono"/>
                <a:sym typeface="Roboto Mono"/>
              </a:rPr>
              <a:t>, or RDS—can work effectively with Spot Instances.</a:t>
            </a:r>
            <a:endParaRPr sz="1000">
              <a:solidFill>
                <a:srgbClr val="444444"/>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Spot Instances are </a:t>
            </a:r>
            <a:r>
              <a:rPr lang="en" sz="1000">
                <a:solidFill>
                  <a:srgbClr val="0000FF"/>
                </a:solidFill>
                <a:highlight>
                  <a:srgbClr val="FFFFFF"/>
                </a:highlight>
                <a:latin typeface="Roboto Mono"/>
                <a:ea typeface="Roboto Mono"/>
                <a:cs typeface="Roboto Mono"/>
                <a:sym typeface="Roboto Mono"/>
              </a:rPr>
              <a:t>typically used to supplement On-Demand Instances</a:t>
            </a:r>
            <a:r>
              <a:rPr lang="en" sz="1000">
                <a:solidFill>
                  <a:srgbClr val="444444"/>
                </a:solidFill>
                <a:highlight>
                  <a:srgbClr val="FFFFFF"/>
                </a:highlight>
                <a:latin typeface="Roboto Mono"/>
                <a:ea typeface="Roboto Mono"/>
                <a:cs typeface="Roboto Mono"/>
                <a:sym typeface="Roboto Mono"/>
              </a:rPr>
              <a:t>, where appropriate, and are not meant to handle 100% of your workload. However, you can use all Spot Instances for any stateless, non-production application, such as development and test servers, where occasional downtime is acceptable. They are </a:t>
            </a:r>
            <a:r>
              <a:rPr lang="en" sz="1000">
                <a:solidFill>
                  <a:srgbClr val="0000FF"/>
                </a:solidFill>
                <a:highlight>
                  <a:srgbClr val="FFFFFF"/>
                </a:highlight>
                <a:latin typeface="Roboto Mono"/>
                <a:ea typeface="Roboto Mono"/>
                <a:cs typeface="Roboto Mono"/>
                <a:sym typeface="Roboto Mono"/>
              </a:rPr>
              <a:t>not a good choice for sensitive workloads or databases.</a:t>
            </a:r>
            <a:endParaRPr sz="1000">
              <a:solidFill>
                <a:srgbClr val="0000FF"/>
              </a:solidFill>
              <a:latin typeface="Roboto Mono"/>
              <a:ea typeface="Roboto Mono"/>
              <a:cs typeface="Roboto Mono"/>
              <a:sym typeface="Roboto Mono"/>
            </a:endParaRPr>
          </a:p>
        </p:txBody>
      </p:sp>
      <p:sp>
        <p:nvSpPr>
          <p:cNvPr id="167" name="Google Shape;167;p31"/>
          <p:cNvSpPr txBox="1"/>
          <p:nvPr/>
        </p:nvSpPr>
        <p:spPr>
          <a:xfrm>
            <a:off x="2971800" y="685800"/>
            <a:ext cx="3000000" cy="30000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1200"/>
              </a:spcBef>
              <a:spcAft>
                <a:spcPts val="0"/>
              </a:spcAft>
              <a:buNone/>
            </a:pPr>
            <a:r>
              <a:rPr lang="en" sz="1100">
                <a:solidFill>
                  <a:srgbClr val="444444"/>
                </a:solidFill>
                <a:highlight>
                  <a:srgbClr val="FFFFFF"/>
                </a:highlight>
                <a:latin typeface="Roboto Mono"/>
                <a:ea typeface="Roboto Mono"/>
                <a:cs typeface="Roboto Mono"/>
                <a:sym typeface="Roboto Mono"/>
              </a:rPr>
              <a:t>The Spot price is determined by long-term trends in supply and demand for EC2 spare capacity. You </a:t>
            </a:r>
            <a:r>
              <a:rPr lang="en" sz="1100">
                <a:solidFill>
                  <a:srgbClr val="9900FF"/>
                </a:solidFill>
                <a:highlight>
                  <a:srgbClr val="FFFFFF"/>
                </a:highlight>
                <a:latin typeface="Roboto Mono"/>
                <a:ea typeface="Roboto Mono"/>
                <a:cs typeface="Roboto Mono"/>
                <a:sym typeface="Roboto Mono"/>
              </a:rPr>
              <a:t>pay the Spot price that's in effect at the beginning of each instance-hour </a:t>
            </a:r>
            <a:r>
              <a:rPr lang="en" sz="1100">
                <a:solidFill>
                  <a:srgbClr val="444444"/>
                </a:solidFill>
                <a:highlight>
                  <a:srgbClr val="FFFFFF"/>
                </a:highlight>
                <a:latin typeface="Roboto Mono"/>
                <a:ea typeface="Roboto Mono"/>
                <a:cs typeface="Roboto Mono"/>
                <a:sym typeface="Roboto Mono"/>
              </a:rPr>
              <a:t>for your running instance, billed to the nearest second.</a:t>
            </a:r>
            <a:endParaRPr sz="11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rPr lang="en" sz="1100">
                <a:solidFill>
                  <a:srgbClr val="444444"/>
                </a:solidFill>
                <a:highlight>
                  <a:srgbClr val="FFFFFF"/>
                </a:highlight>
                <a:latin typeface="Roboto Mono"/>
                <a:ea typeface="Roboto Mono"/>
                <a:cs typeface="Roboto Mono"/>
                <a:sym typeface="Roboto Mono"/>
              </a:rPr>
              <a:t>With Spot Instances, </a:t>
            </a:r>
            <a:r>
              <a:rPr lang="en" sz="1100">
                <a:solidFill>
                  <a:srgbClr val="9900FF"/>
                </a:solidFill>
                <a:highlight>
                  <a:srgbClr val="FFFFFF"/>
                </a:highlight>
                <a:latin typeface="Roboto Mono"/>
                <a:ea typeface="Roboto Mono"/>
                <a:cs typeface="Roboto Mono"/>
                <a:sym typeface="Roboto Mono"/>
              </a:rPr>
              <a:t>you never pay more than the maximum price you specify.</a:t>
            </a:r>
            <a:r>
              <a:rPr lang="en" sz="1100">
                <a:solidFill>
                  <a:srgbClr val="444444"/>
                </a:solidFill>
                <a:highlight>
                  <a:srgbClr val="FFFFFF"/>
                </a:highlight>
                <a:latin typeface="Roboto Mono"/>
                <a:ea typeface="Roboto Mono"/>
                <a:cs typeface="Roboto Mono"/>
                <a:sym typeface="Roboto Mono"/>
              </a:rPr>
              <a:t> If the Spot price exceeds your maximum price for a given instance or if capacity is no longer available, your instance will automatically be terminated (or be stopped/hibernated, if you opt for this behavior on persistent request).</a:t>
            </a:r>
            <a:endParaRPr sz="1100">
              <a:solidFill>
                <a:srgbClr val="444444"/>
              </a:solidFill>
              <a:highlight>
                <a:srgbClr val="FFFFFF"/>
              </a:highlight>
              <a:latin typeface="Roboto Mono"/>
              <a:ea typeface="Roboto Mono"/>
              <a:cs typeface="Roboto Mono"/>
              <a:sym typeface="Roboto Mono"/>
            </a:endParaRPr>
          </a:p>
        </p:txBody>
      </p:sp>
      <p:sp>
        <p:nvSpPr>
          <p:cNvPr id="168" name="Google Shape;168;p31"/>
          <p:cNvSpPr txBox="1"/>
          <p:nvPr/>
        </p:nvSpPr>
        <p:spPr>
          <a:xfrm>
            <a:off x="5867400" y="6096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Spot offers three features to help you better track and control when Spot Instances run and terminate (or stop/hibernate).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Termination notices</a:t>
            </a:r>
            <a:r>
              <a:rPr lang="en" sz="1000">
                <a:solidFill>
                  <a:srgbClr val="444444"/>
                </a:solidFill>
                <a:highlight>
                  <a:srgbClr val="FFFFFF"/>
                </a:highlight>
                <a:latin typeface="Roboto Mono"/>
                <a:ea typeface="Roboto Mono"/>
                <a:cs typeface="Roboto Mono"/>
                <a:sym typeface="Roboto Mono"/>
              </a:rPr>
              <a:t> – issued two minutes prior to interruption. </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Persistent requests</a:t>
            </a:r>
            <a:r>
              <a:rPr lang="en" sz="1000">
                <a:solidFill>
                  <a:srgbClr val="444444"/>
                </a:solidFill>
                <a:highlight>
                  <a:srgbClr val="FFFFFF"/>
                </a:highlight>
                <a:latin typeface="Roboto Mono"/>
                <a:ea typeface="Roboto Mono"/>
                <a:cs typeface="Roboto Mono"/>
                <a:sym typeface="Roboto Mono"/>
              </a:rPr>
              <a:t> – You can opt to set your request to remain open so that a new instance will be launched in its place when the instance is interrupted. You can also have your Amazon EBS-backed instance stopped upon interruption and restarted when Spot has capacity at your preferred price. </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Block durations</a:t>
            </a:r>
            <a:r>
              <a:rPr lang="en" sz="1000">
                <a:solidFill>
                  <a:srgbClr val="444444"/>
                </a:solidFill>
                <a:highlight>
                  <a:srgbClr val="FFFFFF"/>
                </a:highlight>
                <a:latin typeface="Roboto Mono"/>
                <a:ea typeface="Roboto Mono"/>
                <a:cs typeface="Roboto Mono"/>
                <a:sym typeface="Roboto Mono"/>
              </a:rPr>
              <a:t> – If you need to execute workloads continuously for 1–6 hours</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EC2 Spot instances in an Auto scaling group</a:t>
            </a:r>
            <a:endParaRPr/>
          </a:p>
          <a:p>
            <a:pPr indent="0" lvl="0" marL="0" rtl="0" algn="l">
              <a:spcBef>
                <a:spcPts val="0"/>
              </a:spcBef>
              <a:spcAft>
                <a:spcPts val="0"/>
              </a:spcAft>
              <a:buNone/>
            </a:pPr>
            <a:r>
              <a:rPr lang="en" sz="1000" u="sng">
                <a:solidFill>
                  <a:srgbClr val="F3F3F3"/>
                </a:solidFill>
                <a:latin typeface="Roboto Mono"/>
                <a:ea typeface="Roboto Mono"/>
                <a:cs typeface="Roboto Mono"/>
                <a:sym typeface="Roboto Mono"/>
                <a:hlinkClick r:id="rId3"/>
              </a:rPr>
              <a:t>https://aws.amazon.com/about-aws/whats-new/2018/11/scale-instances-across-purchase-options-in-a-single-ASG/</a:t>
            </a:r>
            <a:endParaRPr sz="1000">
              <a:solidFill>
                <a:srgbClr val="F3F3F3"/>
              </a:solidFill>
              <a:latin typeface="Roboto Mono"/>
              <a:ea typeface="Roboto Mono"/>
              <a:cs typeface="Roboto Mono"/>
              <a:sym typeface="Roboto Mono"/>
            </a:endParaRPr>
          </a:p>
        </p:txBody>
      </p:sp>
      <p:sp>
        <p:nvSpPr>
          <p:cNvPr id="174" name="Google Shape;174;p32"/>
          <p:cNvSpPr txBox="1"/>
          <p:nvPr/>
        </p:nvSpPr>
        <p:spPr>
          <a:xfrm>
            <a:off x="0" y="685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latin typeface="Roboto Mono"/>
                <a:ea typeface="Roboto Mono"/>
                <a:cs typeface="Roboto Mono"/>
                <a:sym typeface="Roboto Mono"/>
              </a:rPr>
              <a:t>EC2 Auto Scaling now lets you provision and automatically scale instances across purchase options, AZ, and instance families in a single ASG, to optimize scale, performance, and cost. Now you can include </a:t>
            </a:r>
            <a:r>
              <a:rPr lang="en" sz="1050">
                <a:solidFill>
                  <a:srgbClr val="005B86"/>
                </a:solidFill>
                <a:uFill>
                  <a:noFill/>
                </a:uFill>
                <a:latin typeface="Roboto Mono"/>
                <a:ea typeface="Roboto Mono"/>
                <a:cs typeface="Roboto Mono"/>
                <a:sym typeface="Roboto Mono"/>
                <a:hlinkClick r:id="rId4"/>
              </a:rPr>
              <a:t>Spot Instances</a:t>
            </a:r>
            <a:r>
              <a:rPr lang="en" sz="1050">
                <a:solidFill>
                  <a:srgbClr val="333333"/>
                </a:solidFill>
                <a:latin typeface="Roboto Mono"/>
                <a:ea typeface="Roboto Mono"/>
                <a:cs typeface="Roboto Mono"/>
                <a:sym typeface="Roboto Mono"/>
              </a:rPr>
              <a:t> with On-Demand and RIs in a single ASG, to save up to 90% on compute.</a:t>
            </a:r>
            <a:endParaRPr sz="1050">
              <a:solidFill>
                <a:srgbClr val="333333"/>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3333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33333"/>
                </a:solidFill>
                <a:latin typeface="Roboto Mono"/>
                <a:ea typeface="Roboto Mono"/>
                <a:cs typeface="Roboto Mono"/>
                <a:sym typeface="Roboto Mono"/>
              </a:rPr>
              <a:t>Powered by EC2 Fleet, you can now </a:t>
            </a:r>
            <a:r>
              <a:rPr lang="en" sz="1050">
                <a:solidFill>
                  <a:srgbClr val="0000FF"/>
                </a:solidFill>
                <a:latin typeface="Roboto Mono"/>
                <a:ea typeface="Roboto Mono"/>
                <a:cs typeface="Roboto Mono"/>
                <a:sym typeface="Roboto Mono"/>
              </a:rPr>
              <a:t>create an ASG by defining which EC2 instance types work for you and how much of the desired capacity should be filled using On-Demand, RI and Spot purchase options</a:t>
            </a:r>
            <a:r>
              <a:rPr lang="en" sz="1050">
                <a:solidFill>
                  <a:srgbClr val="333333"/>
                </a:solidFill>
                <a:latin typeface="Roboto Mono"/>
                <a:ea typeface="Roboto Mono"/>
                <a:cs typeface="Roboto Mono"/>
                <a:sym typeface="Roboto Mono"/>
              </a:rPr>
              <a:t>. Auto Scaling continues to optimize and maintain the mix as and when the ASG scales out or scales back, simplifying capacity provisioning and cost optimization with automatic scaling across instances and purchase options. Auto Scaling also continues to provide lifecycle hooks, instance health checks and scheduled scaling to automate capacity management.</a:t>
            </a:r>
            <a:endParaRPr sz="1050">
              <a:solidFill>
                <a:srgbClr val="333333"/>
              </a:solidFill>
              <a:latin typeface="Roboto Mono"/>
              <a:ea typeface="Roboto Mono"/>
              <a:cs typeface="Roboto Mono"/>
              <a:sym typeface="Roboto Mono"/>
            </a:endParaRPr>
          </a:p>
        </p:txBody>
      </p:sp>
      <p:sp>
        <p:nvSpPr>
          <p:cNvPr id="175" name="Google Shape;175;p32"/>
          <p:cNvSpPr txBox="1"/>
          <p:nvPr/>
        </p:nvSpPr>
        <p:spPr>
          <a:xfrm>
            <a:off x="3048000" y="685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latin typeface="Roboto Mono"/>
                <a:ea typeface="Roboto Mono"/>
                <a:cs typeface="Roboto Mono"/>
                <a:sym typeface="Roboto Mono"/>
              </a:rPr>
              <a:t>Y</a:t>
            </a:r>
            <a:r>
              <a:rPr lang="en" sz="1050">
                <a:solidFill>
                  <a:srgbClr val="333333"/>
                </a:solidFill>
                <a:latin typeface="Roboto Mono"/>
                <a:ea typeface="Roboto Mono"/>
                <a:cs typeface="Roboto Mono"/>
                <a:sym typeface="Roboto Mono"/>
              </a:rPr>
              <a:t>ou can specify what percentage of your ASG capacity should be fulfilled by On-Demand instances or RIs, and what percentage with Spot Instances. </a:t>
            </a:r>
            <a:endParaRPr sz="1050">
              <a:solidFill>
                <a:srgbClr val="333333"/>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3333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33333"/>
                </a:solidFill>
                <a:latin typeface="Roboto Mono"/>
                <a:ea typeface="Roboto Mono"/>
                <a:cs typeface="Roboto Mono"/>
                <a:sym typeface="Roboto Mono"/>
              </a:rPr>
              <a:t>You can also indicate instances types or instances with specific amount of RAM or vCPU in the ASG configurations. </a:t>
            </a:r>
            <a:endParaRPr sz="1050">
              <a:solidFill>
                <a:srgbClr val="333333"/>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3333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33333"/>
                </a:solidFill>
                <a:latin typeface="Roboto Mono"/>
                <a:ea typeface="Roboto Mono"/>
                <a:cs typeface="Roboto Mono"/>
                <a:sym typeface="Roboto Mono"/>
              </a:rPr>
              <a:t>EC2 Auto Scaling then provisions the lowest price combination of instances to meet the desired capacity based on these preferences.</a:t>
            </a:r>
            <a:endParaRPr>
              <a:latin typeface="Roboto Mono"/>
              <a:ea typeface="Roboto Mono"/>
              <a:cs typeface="Roboto Mono"/>
              <a:sym typeface="Roboto Mono"/>
            </a:endParaRPr>
          </a:p>
        </p:txBody>
      </p:sp>
      <p:sp>
        <p:nvSpPr>
          <p:cNvPr id="176" name="Google Shape;176;p32"/>
          <p:cNvSpPr txBox="1"/>
          <p:nvPr/>
        </p:nvSpPr>
        <p:spPr>
          <a:xfrm>
            <a:off x="6019800" y="6858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CC6600"/>
                </a:solidFill>
                <a:highlight>
                  <a:srgbClr val="FFFFFF"/>
                </a:highlight>
                <a:latin typeface="Droid Sans"/>
                <a:ea typeface="Droid Sans"/>
                <a:cs typeface="Droid Sans"/>
                <a:sym typeface="Droid Sans"/>
              </a:rPr>
              <a:t>Allocation Strategy for Spot Instances:</a:t>
            </a:r>
            <a:endParaRPr b="1" sz="1100">
              <a:solidFill>
                <a:srgbClr val="CC6600"/>
              </a:solidFill>
              <a:highlight>
                <a:srgbClr val="FFFFFF"/>
              </a:highlight>
              <a:latin typeface="Droid Sans"/>
              <a:ea typeface="Droid Sans"/>
              <a:cs typeface="Droid Sans"/>
              <a:sym typeface="Droid Sans"/>
            </a:endParaRPr>
          </a:p>
          <a:p>
            <a:pPr indent="0" lvl="0" marL="0" rtl="0" algn="l">
              <a:lnSpc>
                <a:spcPct val="100000"/>
              </a:lnSpc>
              <a:spcBef>
                <a:spcPts val="1400"/>
              </a:spcBef>
              <a:spcAft>
                <a:spcPts val="0"/>
              </a:spcAft>
              <a:buNone/>
            </a:pPr>
            <a:r>
              <a:rPr b="1" lang="en" sz="900">
                <a:solidFill>
                  <a:srgbClr val="0000FF"/>
                </a:solidFill>
                <a:highlight>
                  <a:srgbClr val="FFFFFF"/>
                </a:highlight>
                <a:latin typeface="Droid Sans"/>
                <a:ea typeface="Droid Sans"/>
                <a:cs typeface="Droid Sans"/>
                <a:sym typeface="Droid Sans"/>
              </a:rPr>
              <a:t>lowestPrice</a:t>
            </a:r>
            <a:endParaRPr b="1" sz="900">
              <a:solidFill>
                <a:srgbClr val="0000FF"/>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900">
                <a:solidFill>
                  <a:srgbClr val="444444"/>
                </a:solidFill>
                <a:highlight>
                  <a:srgbClr val="FFFFFF"/>
                </a:highlight>
                <a:latin typeface="Droid Sans"/>
                <a:ea typeface="Droid Sans"/>
                <a:cs typeface="Droid Sans"/>
                <a:sym typeface="Droid Sans"/>
              </a:rPr>
              <a:t>The Spot Instances come from the pool with the lowest price. This is the default strategy.</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b="1" lang="en" sz="900">
                <a:solidFill>
                  <a:srgbClr val="0000FF"/>
                </a:solidFill>
                <a:highlight>
                  <a:srgbClr val="FFFFFF"/>
                </a:highlight>
                <a:latin typeface="Droid Sans"/>
                <a:ea typeface="Droid Sans"/>
                <a:cs typeface="Droid Sans"/>
                <a:sym typeface="Droid Sans"/>
              </a:rPr>
              <a:t>diversified</a:t>
            </a:r>
            <a:endParaRPr b="1" sz="900">
              <a:solidFill>
                <a:srgbClr val="0000FF"/>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900">
                <a:solidFill>
                  <a:srgbClr val="444444"/>
                </a:solidFill>
                <a:highlight>
                  <a:srgbClr val="FFFFFF"/>
                </a:highlight>
                <a:latin typeface="Droid Sans"/>
                <a:ea typeface="Droid Sans"/>
                <a:cs typeface="Droid Sans"/>
                <a:sym typeface="Droid Sans"/>
              </a:rPr>
              <a:t>The Spot Instances are distributed across all pools.</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b="1" lang="en" sz="900">
                <a:solidFill>
                  <a:srgbClr val="0000FF"/>
                </a:solidFill>
                <a:highlight>
                  <a:srgbClr val="FFFFFF"/>
                </a:highlight>
                <a:latin typeface="Droid Sans"/>
                <a:ea typeface="Droid Sans"/>
                <a:cs typeface="Droid Sans"/>
                <a:sym typeface="Droid Sans"/>
              </a:rPr>
              <a:t>capacityOptimized</a:t>
            </a:r>
            <a:endParaRPr b="1" sz="900">
              <a:solidFill>
                <a:srgbClr val="0000FF"/>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900">
                <a:solidFill>
                  <a:srgbClr val="444444"/>
                </a:solidFill>
                <a:highlight>
                  <a:srgbClr val="FFFFFF"/>
                </a:highlight>
                <a:latin typeface="Droid Sans"/>
                <a:ea typeface="Droid Sans"/>
                <a:cs typeface="Droid Sans"/>
                <a:sym typeface="Droid Sans"/>
              </a:rPr>
              <a:t>The Spot Instances come from the pool with optimal capacity for the number of instances that are launching.</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b="1" lang="en" sz="900">
                <a:solidFill>
                  <a:srgbClr val="0000FF"/>
                </a:solidFill>
                <a:highlight>
                  <a:srgbClr val="FFFFFF"/>
                </a:highlight>
                <a:latin typeface="Droid Sans"/>
                <a:ea typeface="Droid Sans"/>
                <a:cs typeface="Droid Sans"/>
                <a:sym typeface="Droid Sans"/>
              </a:rPr>
              <a:t>InstancePoolsToUseCount</a:t>
            </a:r>
            <a:endParaRPr b="1" sz="900">
              <a:solidFill>
                <a:srgbClr val="0000FF"/>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900">
                <a:solidFill>
                  <a:srgbClr val="444444"/>
                </a:solidFill>
                <a:highlight>
                  <a:srgbClr val="FFFFFF"/>
                </a:highlight>
                <a:latin typeface="Droid Sans"/>
                <a:ea typeface="Droid Sans"/>
                <a:cs typeface="Droid Sans"/>
                <a:sym typeface="Droid Sans"/>
              </a:rPr>
              <a:t>The Spot Instances are distributed across the number of Spot pools that you specify. This parameter is valid only when used in combination with lowestPrice.</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t/>
            </a:r>
            <a:endParaRPr b="1" sz="900">
              <a:solidFill>
                <a:srgbClr val="CC6600"/>
              </a:solidFill>
              <a:highlight>
                <a:srgbClr val="FFFFFF"/>
              </a:highlight>
              <a:latin typeface="Droid Sans"/>
              <a:ea typeface="Droid Sans"/>
              <a:cs typeface="Droid Sans"/>
              <a:sym typeface="Droid Sans"/>
            </a:endParaRPr>
          </a:p>
          <a:p>
            <a:pPr indent="0" lvl="0" marL="0" rtl="0" algn="l">
              <a:lnSpc>
                <a:spcPct val="115000"/>
              </a:lnSpc>
              <a:spcBef>
                <a:spcPts val="1400"/>
              </a:spcBef>
              <a:spcAft>
                <a:spcPts val="0"/>
              </a:spcAft>
              <a:buNone/>
            </a:pPr>
            <a:r>
              <a:t/>
            </a:r>
            <a:endParaRPr sz="1100">
              <a:latin typeface="Droid Sans"/>
              <a:ea typeface="Droid Sans"/>
              <a:cs typeface="Droid Sans"/>
              <a:sym typeface="Droid Sans"/>
            </a:endParaRPr>
          </a:p>
        </p:txBody>
      </p:sp>
      <p:sp>
        <p:nvSpPr>
          <p:cNvPr id="177" name="Google Shape;177;p32"/>
          <p:cNvSpPr txBox="1"/>
          <p:nvPr/>
        </p:nvSpPr>
        <p:spPr>
          <a:xfrm>
            <a:off x="3048000" y="3200400"/>
            <a:ext cx="59412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900">
                <a:solidFill>
                  <a:srgbClr val="007697"/>
                </a:solidFill>
                <a:highlight>
                  <a:srgbClr val="FFFFFF"/>
                </a:highlight>
                <a:latin typeface="Roboto Mono"/>
                <a:ea typeface="Roboto Mono"/>
                <a:cs typeface="Roboto Mono"/>
                <a:sym typeface="Roboto Mono"/>
              </a:rPr>
              <a:t>Choosing an Appropriate Allocation Strategy</a:t>
            </a:r>
            <a:endParaRPr b="1" sz="900">
              <a:solidFill>
                <a:srgbClr val="007697"/>
              </a:solidFill>
              <a:highlight>
                <a:srgbClr val="FFFFFF"/>
              </a:highlight>
              <a:latin typeface="Roboto Mono"/>
              <a:ea typeface="Roboto Mono"/>
              <a:cs typeface="Roboto Mono"/>
              <a:sym typeface="Roboto Mono"/>
            </a:endParaRPr>
          </a:p>
          <a:p>
            <a:pPr indent="0" lvl="0" marL="0" rtl="0" algn="l">
              <a:lnSpc>
                <a:spcPct val="100000"/>
              </a:lnSpc>
              <a:spcBef>
                <a:spcPts val="400"/>
              </a:spcBef>
              <a:spcAft>
                <a:spcPts val="0"/>
              </a:spcAft>
              <a:buNone/>
            </a:pPr>
            <a:r>
              <a:rPr lang="en" sz="900">
                <a:solidFill>
                  <a:srgbClr val="444444"/>
                </a:solidFill>
                <a:highlight>
                  <a:srgbClr val="FFFFFF"/>
                </a:highlight>
                <a:latin typeface="Roboto Mono"/>
                <a:ea typeface="Roboto Mono"/>
                <a:cs typeface="Roboto Mono"/>
                <a:sym typeface="Roboto Mono"/>
              </a:rPr>
              <a:t>If your fleet is small or runs for a short time, the probability that your Spot Instances may be interrupted is low, even with all the instances in a single Spot Instance pool. Therefore, the lowestPrice strategy is likely to meet your needs while providing the </a:t>
            </a:r>
            <a:r>
              <a:rPr lang="en" sz="900">
                <a:solidFill>
                  <a:srgbClr val="444444"/>
                </a:solidFill>
                <a:highlight>
                  <a:srgbClr val="FFFFFF"/>
                </a:highlight>
                <a:latin typeface="Roboto Mono"/>
                <a:ea typeface="Roboto Mono"/>
                <a:cs typeface="Roboto Mono"/>
                <a:sym typeface="Roboto Mono"/>
              </a:rPr>
              <a:t>lowest</a:t>
            </a:r>
            <a:r>
              <a:rPr lang="en" sz="900">
                <a:solidFill>
                  <a:srgbClr val="444444"/>
                </a:solidFill>
                <a:highlight>
                  <a:srgbClr val="FFFFFF"/>
                </a:highlight>
                <a:latin typeface="Roboto Mono"/>
                <a:ea typeface="Roboto Mono"/>
                <a:cs typeface="Roboto Mono"/>
                <a:sym typeface="Roboto Mono"/>
              </a:rPr>
              <a:t> cost.</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If your fleet is large or runs for a long time, you can improve the availability of your fleet by distributing the Spot Instances across multiple pools.</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To create a cheap and diversified fleet, use the lowestPrice strategy in combination with InstancePoolsToUseCount.</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If your fleet runs workloads that may have a higher cost of interruption associated with restarting work and checkpointing, then use the capacityOptimized strategy.</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3"/>
          <p:cNvSpPr txBox="1"/>
          <p:nvPr>
            <p:ph idx="4294967295" type="title"/>
          </p:nvPr>
        </p:nvSpPr>
        <p:spPr>
          <a:xfrm>
            <a:off x="311700" y="250800"/>
            <a:ext cx="7738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EC2 Auto-scaling</a:t>
            </a:r>
            <a:endParaRPr sz="1800"/>
          </a:p>
        </p:txBody>
      </p:sp>
      <p:pic>
        <p:nvPicPr>
          <p:cNvPr id="183" name="Google Shape;183;p33"/>
          <p:cNvPicPr preferRelativeResize="0"/>
          <p:nvPr/>
        </p:nvPicPr>
        <p:blipFill>
          <a:blip r:embed="rId3">
            <a:alphaModFix/>
          </a:blip>
          <a:stretch>
            <a:fillRect/>
          </a:stretch>
        </p:blipFill>
        <p:spPr>
          <a:xfrm>
            <a:off x="152400" y="718200"/>
            <a:ext cx="4095125" cy="1862325"/>
          </a:xfrm>
          <a:prstGeom prst="rect">
            <a:avLst/>
          </a:prstGeom>
          <a:noFill/>
          <a:ln>
            <a:noFill/>
          </a:ln>
        </p:spPr>
      </p:pic>
      <p:pic>
        <p:nvPicPr>
          <p:cNvPr id="184" name="Google Shape;184;p33"/>
          <p:cNvPicPr preferRelativeResize="0"/>
          <p:nvPr/>
        </p:nvPicPr>
        <p:blipFill>
          <a:blip r:embed="rId4">
            <a:alphaModFix/>
          </a:blip>
          <a:stretch>
            <a:fillRect/>
          </a:stretch>
        </p:blipFill>
        <p:spPr>
          <a:xfrm>
            <a:off x="4399925" y="260750"/>
            <a:ext cx="4591676" cy="2319781"/>
          </a:xfrm>
          <a:prstGeom prst="rect">
            <a:avLst/>
          </a:prstGeom>
          <a:noFill/>
          <a:ln>
            <a:noFill/>
          </a:ln>
        </p:spPr>
      </p:pic>
      <p:pic>
        <p:nvPicPr>
          <p:cNvPr id="185" name="Google Shape;185;p33"/>
          <p:cNvPicPr preferRelativeResize="0"/>
          <p:nvPr/>
        </p:nvPicPr>
        <p:blipFill>
          <a:blip r:embed="rId5">
            <a:alphaModFix/>
          </a:blip>
          <a:stretch>
            <a:fillRect/>
          </a:stretch>
        </p:blipFill>
        <p:spPr>
          <a:xfrm>
            <a:off x="4399925" y="2824355"/>
            <a:ext cx="4591676" cy="1939500"/>
          </a:xfrm>
          <a:prstGeom prst="rect">
            <a:avLst/>
          </a:prstGeom>
          <a:noFill/>
          <a:ln>
            <a:noFill/>
          </a:ln>
        </p:spPr>
      </p:pic>
      <p:pic>
        <p:nvPicPr>
          <p:cNvPr id="186" name="Google Shape;186;p33"/>
          <p:cNvPicPr preferRelativeResize="0"/>
          <p:nvPr/>
        </p:nvPicPr>
        <p:blipFill>
          <a:blip r:embed="rId6">
            <a:alphaModFix/>
          </a:blip>
          <a:stretch>
            <a:fillRect/>
          </a:stretch>
        </p:blipFill>
        <p:spPr>
          <a:xfrm>
            <a:off x="106175" y="2824350"/>
            <a:ext cx="4141350" cy="171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